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83" r:id="rId3"/>
    <p:sldId id="274" r:id="rId4"/>
    <p:sldId id="259" r:id="rId5"/>
    <p:sldId id="260" r:id="rId6"/>
    <p:sldId id="261" r:id="rId7"/>
    <p:sldId id="262" r:id="rId8"/>
    <p:sldId id="277" r:id="rId9"/>
    <p:sldId id="275" r:id="rId10"/>
    <p:sldId id="284" r:id="rId11"/>
    <p:sldId id="285" r:id="rId12"/>
    <p:sldId id="288" r:id="rId13"/>
    <p:sldId id="272" r:id="rId14"/>
    <p:sldId id="278" r:id="rId15"/>
    <p:sldId id="265" r:id="rId16"/>
    <p:sldId id="267" r:id="rId17"/>
    <p:sldId id="263" r:id="rId18"/>
    <p:sldId id="273" r:id="rId19"/>
    <p:sldId id="291" r:id="rId20"/>
    <p:sldId id="271" r:id="rId21"/>
    <p:sldId id="287" r:id="rId22"/>
    <p:sldId id="290" r:id="rId23"/>
    <p:sldId id="27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SAI" initials="Y" lastIdx="1" clrIdx="0">
    <p:extLst>
      <p:ext uri="{19B8F6BF-5375-455C-9EA6-DF929625EA0E}">
        <p15:presenceInfo xmlns:p15="http://schemas.microsoft.com/office/powerpoint/2012/main" userId="e6fbd4e0923397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333333"/>
    <a:srgbClr val="2C451B"/>
    <a:srgbClr val="2FC38B"/>
    <a:srgbClr val="C0C0C0"/>
    <a:srgbClr val="080808"/>
    <a:srgbClr val="777777"/>
    <a:srgbClr val="00CC00"/>
    <a:srgbClr val="FF33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31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635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953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48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0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40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7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5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9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56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534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529A7-8ECC-4F60-8A51-29DC95C31867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096B5-8363-4EBF-87B4-977411E598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6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30222_1106014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1"/>
          <p:cNvSpPr txBox="1"/>
          <p:nvPr/>
        </p:nvSpPr>
        <p:spPr>
          <a:xfrm>
            <a:off x="460697" y="368629"/>
            <a:ext cx="7693747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분석 자료 수집 및 정제</a:t>
            </a:r>
            <a:endParaRPr lang="en-US" sz="5334" spc="-213" dirty="0">
              <a:solidFill>
                <a:srgbClr val="3B4B44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11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08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64309" y="1509376"/>
            <a:ext cx="8594762" cy="4672241"/>
            <a:chOff x="764309" y="1509376"/>
            <a:chExt cx="8594762" cy="4672241"/>
          </a:xfrm>
        </p:grpSpPr>
        <p:pic>
          <p:nvPicPr>
            <p:cNvPr id="13" name="Picture 2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64309" y="1509376"/>
              <a:ext cx="6336392" cy="2397606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4" name="Picture 2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34473" y="2246920"/>
              <a:ext cx="6691030" cy="2532898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5" name="Picture 2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78950" y="2911175"/>
              <a:ext cx="7066386" cy="260618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Picture 3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27264" y="3406152"/>
              <a:ext cx="7331807" cy="2775465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7" name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309" y="1509376"/>
            <a:ext cx="10542423" cy="470635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0073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-94891" y="-922923"/>
            <a:ext cx="12286891" cy="3979840"/>
            <a:chOff x="0" y="-57150"/>
            <a:chExt cx="4948328" cy="1572283"/>
          </a:xfrm>
        </p:grpSpPr>
        <p:sp>
          <p:nvSpPr>
            <p:cNvPr id="6" name="Freeform 6"/>
            <p:cNvSpPr/>
            <p:nvPr/>
          </p:nvSpPr>
          <p:spPr>
            <a:xfrm>
              <a:off x="35456" y="307551"/>
              <a:ext cx="4912872" cy="1207582"/>
            </a:xfrm>
            <a:custGeom>
              <a:avLst/>
              <a:gdLst/>
              <a:ahLst/>
              <a:cxnLst/>
              <a:rect l="l" t="t" r="r" b="b"/>
              <a:pathLst>
                <a:path w="4912872" h="1207582">
                  <a:moveTo>
                    <a:pt x="0" y="0"/>
                  </a:moveTo>
                  <a:lnTo>
                    <a:pt x="4912872" y="0"/>
                  </a:lnTo>
                  <a:lnTo>
                    <a:pt x="4912872" y="1207582"/>
                  </a:lnTo>
                  <a:lnTo>
                    <a:pt x="0" y="1207582"/>
                  </a:lnTo>
                  <a:close/>
                </a:path>
              </a:pathLst>
            </a:custGeom>
            <a:solidFill>
              <a:srgbClr val="CAD6C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7817" y="283285"/>
            <a:ext cx="11085127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2C451B"/>
                </a:solidFill>
                <a:ea typeface="문체부 제목 돋음체" panose="020B0609000101010101" pitchFamily="49" charset="-127"/>
              </a:rPr>
              <a:t>기후변화와 온실가스 사이 상관성</a:t>
            </a:r>
            <a:r>
              <a:rPr lang="en-US" altLang="ko-KR" sz="5334" spc="-213" dirty="0" smtClean="0">
                <a:solidFill>
                  <a:srgbClr val="2C451B"/>
                </a:solidFill>
                <a:ea typeface="문체부 제목 돋음체" panose="020B0609000101010101" pitchFamily="49" charset="-127"/>
              </a:rPr>
              <a:t>-1</a:t>
            </a:r>
            <a:endParaRPr lang="en-US" sz="5334" spc="-213" dirty="0">
              <a:solidFill>
                <a:srgbClr val="2C451B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27229" y="5670893"/>
            <a:ext cx="3459192" cy="92333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바탕체" panose="02030609000101010101" pitchFamily="17" charset="-127"/>
              </a:rPr>
              <a:t>유의 수준이 </a:t>
            </a:r>
            <a:r>
              <a:rPr lang="en-US" altLang="ko-KR" dirty="0" smtClean="0">
                <a:ea typeface="문체부 바탕체" panose="02030609000101010101" pitchFamily="17" charset="-127"/>
              </a:rPr>
              <a:t>0.05</a:t>
            </a:r>
            <a:r>
              <a:rPr lang="ko-KR" altLang="en-US" dirty="0" smtClean="0">
                <a:ea typeface="문체부 바탕체" panose="02030609000101010101" pitchFamily="17" charset="-127"/>
              </a:rPr>
              <a:t>미만</a:t>
            </a:r>
            <a:endParaRPr lang="en-US" altLang="ko-KR" dirty="0" smtClean="0">
              <a:ea typeface="문체부 바탕체" panose="02030609000101010101" pitchFamily="17" charset="-127"/>
            </a:endParaRPr>
          </a:p>
          <a:p>
            <a:r>
              <a:rPr lang="ko-KR" altLang="en-US" dirty="0" smtClean="0">
                <a:ea typeface="문체부 바탕체" panose="02030609000101010101" pitchFamily="17" charset="-127"/>
              </a:rPr>
              <a:t>수정된 결정 계수가 </a:t>
            </a:r>
            <a:r>
              <a:rPr lang="en-US" altLang="ko-KR" dirty="0" smtClean="0">
                <a:ea typeface="문체부 바탕체" panose="02030609000101010101" pitchFamily="17" charset="-127"/>
              </a:rPr>
              <a:t>0.99</a:t>
            </a:r>
            <a:r>
              <a:rPr lang="ko-KR" altLang="en-US" dirty="0" smtClean="0">
                <a:ea typeface="문체부 바탕체" panose="02030609000101010101" pitchFamily="17" charset="-127"/>
              </a:rPr>
              <a:t>이므로</a:t>
            </a:r>
            <a:endParaRPr lang="en-US" altLang="ko-KR" dirty="0" smtClean="0">
              <a:ea typeface="문체부 바탕체" panose="02030609000101010101" pitchFamily="17" charset="-127"/>
            </a:endParaRPr>
          </a:p>
          <a:p>
            <a:r>
              <a:rPr lang="ko-KR" altLang="en-US" dirty="0" err="1" smtClean="0">
                <a:ea typeface="문체부 바탕체" panose="02030609000101010101" pitchFamily="17" charset="-127"/>
              </a:rPr>
              <a:t>귀무가설을</a:t>
            </a:r>
            <a:r>
              <a:rPr lang="ko-KR" altLang="en-US" dirty="0" smtClean="0">
                <a:ea typeface="문체부 바탕체" panose="02030609000101010101" pitchFamily="17" charset="-127"/>
              </a:rPr>
              <a:t> 기각한다</a:t>
            </a:r>
            <a:r>
              <a:rPr lang="en-US" altLang="ko-KR" dirty="0" smtClean="0">
                <a:ea typeface="문체부 바탕체" panose="02030609000101010101" pitchFamily="17" charset="-127"/>
              </a:rPr>
              <a:t>.</a:t>
            </a:r>
            <a:r>
              <a:rPr lang="ko-KR" altLang="en-US" dirty="0" smtClean="0">
                <a:ea typeface="문체부 바탕체" panose="02030609000101010101" pitchFamily="17" charset="-127"/>
              </a:rPr>
              <a:t>  </a:t>
            </a:r>
            <a:endParaRPr lang="ko-KR" altLang="en-US" dirty="0">
              <a:ea typeface="문체부 바탕체" panose="02030609000101010101" pitchFamily="17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11599" y="3034734"/>
            <a:ext cx="6200287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ea typeface="문체부 바탕체" panose="02030609000101010101" pitchFamily="17" charset="-127"/>
              </a:rPr>
              <a:t>Y(</a:t>
            </a:r>
            <a:r>
              <a:rPr lang="ko-KR" altLang="en-US" sz="1600" b="1" dirty="0" smtClean="0">
                <a:ea typeface="문체부 바탕체" panose="02030609000101010101" pitchFamily="17" charset="-127"/>
              </a:rPr>
              <a:t>연평균 기온</a:t>
            </a:r>
            <a:r>
              <a:rPr lang="en-US" altLang="ko-KR" sz="1600" b="1" dirty="0" smtClean="0">
                <a:ea typeface="문체부 바탕체" panose="02030609000101010101" pitchFamily="17" charset="-127"/>
              </a:rPr>
              <a:t>)</a:t>
            </a:r>
            <a:endParaRPr lang="en-US" altLang="ko-KR" sz="1600" b="1" dirty="0">
              <a:ea typeface="문체부 바탕체" panose="02030609000101010101" pitchFamily="17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ea typeface="문체부 바탕체" panose="02030609000101010101" pitchFamily="17" charset="-127"/>
              </a:rPr>
              <a:t>=-0.000463(</a:t>
            </a:r>
            <a:r>
              <a:rPr lang="ko-KR" altLang="en-US" sz="1600" b="1" dirty="0" smtClean="0">
                <a:ea typeface="문체부 바탕체" panose="02030609000101010101" pitchFamily="17" charset="-127"/>
              </a:rPr>
              <a:t>연 강수량</a:t>
            </a:r>
            <a:r>
              <a:rPr lang="en-US" altLang="ko-KR" sz="1600" b="1" dirty="0" smtClean="0">
                <a:ea typeface="문체부 바탕체" panose="02030609000101010101" pitchFamily="17" charset="-127"/>
              </a:rPr>
              <a:t>) +0.104574(</a:t>
            </a:r>
            <a:r>
              <a:rPr lang="ko-KR" altLang="en-US" sz="1600" b="1" dirty="0" smtClean="0">
                <a:ea typeface="문체부 바탕체" panose="02030609000101010101" pitchFamily="17" charset="-127"/>
              </a:rPr>
              <a:t>강수 일수</a:t>
            </a:r>
            <a:r>
              <a:rPr lang="en-US" altLang="ko-KR" sz="1600" b="1" dirty="0" smtClean="0">
                <a:ea typeface="문체부 바탕체" panose="02030609000101010101" pitchFamily="17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ea typeface="문체부 바탕체" panose="02030609000101010101" pitchFamily="17" charset="-127"/>
              </a:rPr>
              <a:t>-0.017138(</a:t>
            </a:r>
            <a:r>
              <a:rPr lang="ko-KR" altLang="en-US" sz="1600" b="1" dirty="0" smtClean="0">
                <a:ea typeface="문체부 바탕체" panose="02030609000101010101" pitchFamily="17" charset="-127"/>
              </a:rPr>
              <a:t>한파 일수</a:t>
            </a:r>
            <a:r>
              <a:rPr lang="en-US" altLang="ko-KR" sz="1600" b="1" dirty="0" smtClean="0">
                <a:ea typeface="문체부 바탕체" panose="02030609000101010101" pitchFamily="17" charset="-127"/>
              </a:rPr>
              <a:t>)+0.003113(</a:t>
            </a:r>
            <a:r>
              <a:rPr lang="ko-KR" altLang="en-US" sz="1600" b="1" dirty="0" smtClean="0">
                <a:ea typeface="문체부 바탕체" panose="02030609000101010101" pitchFamily="17" charset="-127"/>
              </a:rPr>
              <a:t>총 배출량</a:t>
            </a:r>
            <a:r>
              <a:rPr lang="en-US" altLang="ko-KR" sz="1600" b="1" dirty="0" smtClean="0">
                <a:ea typeface="문체부 바탕체" panose="02030609000101010101" pitchFamily="17" charset="-127"/>
              </a:rPr>
              <a:t>) -0.013602(LULUCF)</a:t>
            </a:r>
          </a:p>
          <a:p>
            <a:pPr>
              <a:lnSpc>
                <a:spcPct val="150000"/>
              </a:lnSpc>
            </a:pPr>
            <a:endParaRPr lang="en-US" altLang="ko-KR" sz="1000" dirty="0" smtClean="0">
              <a:ea typeface="문체부 바탕체" panose="02030609000101010101" pitchFamily="17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ea typeface="문체부 바탕체" panose="02030609000101010101" pitchFamily="17" charset="-127"/>
              </a:rPr>
              <a:t>&lt;</a:t>
            </a:r>
            <a:r>
              <a:rPr lang="ko-KR" altLang="en-US" sz="1600" dirty="0" smtClean="0">
                <a:ea typeface="문체부 바탕체" panose="02030609000101010101" pitchFamily="17" charset="-127"/>
              </a:rPr>
              <a:t>분석</a:t>
            </a:r>
            <a:r>
              <a:rPr lang="en-US" altLang="ko-KR" sz="1600" dirty="0" smtClean="0">
                <a:ea typeface="문체부 바탕체" panose="02030609000101010101" pitchFamily="17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ea typeface="문체부 바탕체" panose="02030609000101010101" pitchFamily="17" charset="-127"/>
              </a:rPr>
              <a:t>연 강수량이 감소할수록 연평균기온은 올라</a:t>
            </a:r>
            <a:r>
              <a:rPr lang="ko-KR" altLang="en-US" sz="1600" dirty="0">
                <a:ea typeface="문체부 바탕체" panose="02030609000101010101" pitchFamily="17" charset="-127"/>
              </a:rPr>
              <a:t>간</a:t>
            </a:r>
            <a:r>
              <a:rPr lang="ko-KR" altLang="en-US" sz="1600" dirty="0" smtClean="0">
                <a:ea typeface="문체부 바탕체" panose="02030609000101010101" pitchFamily="17" charset="-127"/>
              </a:rPr>
              <a:t>다</a:t>
            </a:r>
            <a:r>
              <a:rPr lang="en-US" altLang="ko-KR" sz="1600" dirty="0">
                <a:ea typeface="문체부 바탕체" panose="02030609000101010101" pitchFamily="17" charset="-127"/>
              </a:rPr>
              <a:t>.</a:t>
            </a:r>
            <a:r>
              <a:rPr lang="ko-KR" altLang="en-US" sz="1600" dirty="0" smtClean="0">
                <a:ea typeface="문체부 바탕체" panose="02030609000101010101" pitchFamily="17" charset="-127"/>
              </a:rPr>
              <a:t> </a:t>
            </a:r>
            <a:endParaRPr lang="en-US" altLang="ko-KR" sz="1600" dirty="0" smtClean="0">
              <a:ea typeface="문체부 바탕체" panose="02030609000101010101" pitchFamily="17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ea typeface="문체부 바탕체" panose="02030609000101010101" pitchFamily="17" charset="-127"/>
              </a:rPr>
              <a:t>강수 일수가 증가할수록 연평균기온은 올라간다</a:t>
            </a:r>
            <a:r>
              <a:rPr lang="en-US" altLang="ko-KR" sz="1600" dirty="0" smtClean="0">
                <a:ea typeface="문체부 바탕체" panose="02030609000101010101" pitchFamily="17" charset="-127"/>
              </a:rPr>
              <a:t>.</a:t>
            </a:r>
            <a:r>
              <a:rPr lang="ko-KR" altLang="en-US" sz="1600" dirty="0" smtClean="0">
                <a:ea typeface="문체부 바탕체" panose="02030609000101010101" pitchFamily="17" charset="-127"/>
              </a:rPr>
              <a:t>  </a:t>
            </a:r>
            <a:endParaRPr lang="en-US" altLang="ko-KR" sz="1600" dirty="0" smtClean="0">
              <a:ea typeface="문체부 바탕체" panose="02030609000101010101" pitchFamily="17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ea typeface="문체부 바탕체" panose="02030609000101010101" pitchFamily="17" charset="-127"/>
              </a:rPr>
              <a:t>한파 일수는 감소할수록 연평균기온은 올라간다</a:t>
            </a:r>
            <a:r>
              <a:rPr lang="en-US" altLang="ko-KR" sz="1600" dirty="0" smtClean="0">
                <a:ea typeface="문체부 바탕체" panose="02030609000101010101" pitchFamily="17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ea typeface="문체부 바탕체" panose="02030609000101010101" pitchFamily="17" charset="-127"/>
              </a:rPr>
              <a:t>총 배출량이 증가할수록 연평균기온은 올라간다</a:t>
            </a:r>
            <a:r>
              <a:rPr lang="en-US" altLang="ko-KR" sz="1600" dirty="0" smtClean="0">
                <a:ea typeface="문체부 바탕체" panose="02030609000101010101" pitchFamily="17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ea typeface="문체부 바탕체" panose="02030609000101010101" pitchFamily="17" charset="-127"/>
              </a:rPr>
              <a:t>LULUCF(</a:t>
            </a:r>
            <a:r>
              <a:rPr lang="ko-KR" altLang="en-US" sz="1600" dirty="0" smtClean="0">
                <a:ea typeface="문체부 바탕체" panose="02030609000101010101" pitchFamily="17" charset="-127"/>
              </a:rPr>
              <a:t>산림 </a:t>
            </a:r>
            <a:r>
              <a:rPr lang="ko-KR" altLang="en-US" sz="1600" dirty="0" err="1" smtClean="0">
                <a:ea typeface="문체부 바탕체" panose="02030609000101010101" pitchFamily="17" charset="-127"/>
              </a:rPr>
              <a:t>흡수량</a:t>
            </a:r>
            <a:r>
              <a:rPr lang="en-US" altLang="ko-KR" sz="1600" dirty="0" smtClean="0">
                <a:ea typeface="문체부 바탕체" panose="02030609000101010101" pitchFamily="17" charset="-127"/>
              </a:rPr>
              <a:t>)</a:t>
            </a:r>
            <a:r>
              <a:rPr lang="ko-KR" altLang="en-US" sz="1600" dirty="0" smtClean="0">
                <a:ea typeface="문체부 바탕체" panose="02030609000101010101" pitchFamily="17" charset="-127"/>
              </a:rPr>
              <a:t>이 감소할수록 연평균기온은 올라간다</a:t>
            </a:r>
            <a:r>
              <a:rPr lang="en-US" altLang="ko-KR" sz="1600" dirty="0" smtClean="0">
                <a:ea typeface="문체부 바탕체" panose="02030609000101010101" pitchFamily="17" charset="-127"/>
              </a:rPr>
              <a:t>.</a:t>
            </a:r>
            <a:endParaRPr lang="en-US" altLang="ko-KR" dirty="0" smtClean="0">
              <a:ea typeface="문체부 바탕체" panose="02030609000101010101" pitchFamily="17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291532" y="21128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ea typeface="문체부 바탕체" panose="02030609000101010101" pitchFamily="17" charset="-127"/>
              </a:rPr>
              <a:t>귀무가설</a:t>
            </a:r>
            <a:r>
              <a:rPr lang="en-US" altLang="ko-KR" dirty="0">
                <a:ea typeface="문체부 바탕체" panose="02030609000101010101" pitchFamily="17" charset="-127"/>
              </a:rPr>
              <a:t>: </a:t>
            </a:r>
            <a:r>
              <a:rPr lang="ko-KR" altLang="en-US" dirty="0" smtClean="0">
                <a:ea typeface="문체부 바탕체" panose="02030609000101010101" pitchFamily="17" charset="-127"/>
              </a:rPr>
              <a:t>평균기온은 온실가스와 </a:t>
            </a:r>
            <a:r>
              <a:rPr lang="ko-KR" altLang="en-US" dirty="0">
                <a:ea typeface="문체부 바탕체" panose="02030609000101010101" pitchFamily="17" charset="-127"/>
              </a:rPr>
              <a:t>상관이 없다</a:t>
            </a:r>
            <a:r>
              <a:rPr lang="en-US" altLang="ko-KR" dirty="0">
                <a:ea typeface="문체부 바탕체" panose="02030609000101010101" pitchFamily="17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ea typeface="문체부 바탕체" panose="02030609000101010101" pitchFamily="17" charset="-127"/>
              </a:rPr>
              <a:t>대립가설</a:t>
            </a:r>
            <a:r>
              <a:rPr lang="en-US" altLang="ko-KR" dirty="0">
                <a:ea typeface="문체부 바탕체" panose="02030609000101010101" pitchFamily="17" charset="-127"/>
              </a:rPr>
              <a:t>: </a:t>
            </a:r>
            <a:r>
              <a:rPr lang="ko-KR" altLang="en-US" dirty="0" smtClean="0">
                <a:ea typeface="문체부 바탕체" panose="02030609000101010101" pitchFamily="17" charset="-127"/>
              </a:rPr>
              <a:t>평균기온은 온실가스와 </a:t>
            </a:r>
            <a:r>
              <a:rPr lang="ko-KR" altLang="en-US" dirty="0">
                <a:ea typeface="문체부 바탕체" panose="02030609000101010101" pitchFamily="17" charset="-127"/>
              </a:rPr>
              <a:t>상관이 있다</a:t>
            </a:r>
            <a:r>
              <a:rPr lang="en-US" altLang="ko-KR" dirty="0">
                <a:ea typeface="문체부 바탕체" panose="02030609000101010101" pitchFamily="17" charset="-127"/>
              </a:rPr>
              <a:t>.</a:t>
            </a:r>
          </a:p>
        </p:txBody>
      </p:sp>
      <p:sp>
        <p:nvSpPr>
          <p:cNvPr id="47" name="오른쪽 화살표 46"/>
          <p:cNvSpPr/>
          <p:nvPr/>
        </p:nvSpPr>
        <p:spPr>
          <a:xfrm>
            <a:off x="1385238" y="5966202"/>
            <a:ext cx="310550" cy="28467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197525" y="4991818"/>
            <a:ext cx="2521788" cy="408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09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4" y="2288639"/>
            <a:ext cx="5772956" cy="3134162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45" y="1485097"/>
            <a:ext cx="5006447" cy="672007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3048000" y="4998720"/>
            <a:ext cx="2633472" cy="4023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29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-94891" y="-922923"/>
            <a:ext cx="12286891" cy="3979840"/>
            <a:chOff x="0" y="-57150"/>
            <a:chExt cx="4948328" cy="1572283"/>
          </a:xfrm>
        </p:grpSpPr>
        <p:sp>
          <p:nvSpPr>
            <p:cNvPr id="6" name="Freeform 6"/>
            <p:cNvSpPr/>
            <p:nvPr/>
          </p:nvSpPr>
          <p:spPr>
            <a:xfrm>
              <a:off x="35456" y="307551"/>
              <a:ext cx="4912872" cy="1207582"/>
            </a:xfrm>
            <a:custGeom>
              <a:avLst/>
              <a:gdLst/>
              <a:ahLst/>
              <a:cxnLst/>
              <a:rect l="l" t="t" r="r" b="b"/>
              <a:pathLst>
                <a:path w="4912872" h="1207582">
                  <a:moveTo>
                    <a:pt x="0" y="0"/>
                  </a:moveTo>
                  <a:lnTo>
                    <a:pt x="4912872" y="0"/>
                  </a:lnTo>
                  <a:lnTo>
                    <a:pt x="4912872" y="1207582"/>
                  </a:lnTo>
                  <a:lnTo>
                    <a:pt x="0" y="1207582"/>
                  </a:lnTo>
                  <a:close/>
                </a:path>
              </a:pathLst>
            </a:custGeom>
            <a:solidFill>
              <a:srgbClr val="CAD6C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0009" y="295477"/>
            <a:ext cx="11097319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2C451B"/>
                </a:solidFill>
                <a:ea typeface="문체부 제목 돋음체" panose="020B0609000101010101" pitchFamily="49" charset="-127"/>
              </a:rPr>
              <a:t>연도와 온실가스 사이 상관성</a:t>
            </a:r>
            <a:r>
              <a:rPr lang="en-US" altLang="ko-KR" sz="5334" spc="-213" dirty="0" smtClean="0">
                <a:solidFill>
                  <a:srgbClr val="2C451B"/>
                </a:solidFill>
                <a:ea typeface="문체부 제목 돋음체" panose="020B0609000101010101" pitchFamily="49" charset="-127"/>
              </a:rPr>
              <a:t>-2</a:t>
            </a:r>
            <a:endParaRPr lang="en-US" sz="5334" spc="-213" dirty="0">
              <a:solidFill>
                <a:srgbClr val="2C451B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38141" y="4573613"/>
            <a:ext cx="3459192" cy="92333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a typeface="문체부 바탕체" panose="02030609000101010101" pitchFamily="17" charset="-127"/>
              </a:rPr>
              <a:t>유의 수준이 </a:t>
            </a:r>
            <a:r>
              <a:rPr lang="en-US" altLang="ko-KR" dirty="0" smtClean="0">
                <a:ea typeface="문체부 바탕체" panose="02030609000101010101" pitchFamily="17" charset="-127"/>
              </a:rPr>
              <a:t>0.05</a:t>
            </a:r>
            <a:r>
              <a:rPr lang="ko-KR" altLang="en-US" dirty="0" smtClean="0">
                <a:ea typeface="문체부 바탕체" panose="02030609000101010101" pitchFamily="17" charset="-127"/>
              </a:rPr>
              <a:t>미만</a:t>
            </a:r>
            <a:endParaRPr lang="en-US" altLang="ko-KR" dirty="0" smtClean="0">
              <a:ea typeface="문체부 바탕체" panose="02030609000101010101" pitchFamily="17" charset="-127"/>
            </a:endParaRPr>
          </a:p>
          <a:p>
            <a:r>
              <a:rPr lang="ko-KR" altLang="en-US" dirty="0" smtClean="0">
                <a:ea typeface="문체부 바탕체" panose="02030609000101010101" pitchFamily="17" charset="-127"/>
              </a:rPr>
              <a:t>수정된 결정 계수가 </a:t>
            </a:r>
            <a:r>
              <a:rPr lang="en-US" altLang="ko-KR" dirty="0" smtClean="0">
                <a:ea typeface="문체부 바탕체" panose="02030609000101010101" pitchFamily="17" charset="-127"/>
              </a:rPr>
              <a:t>0.95</a:t>
            </a:r>
            <a:r>
              <a:rPr lang="ko-KR" altLang="en-US" dirty="0" smtClean="0">
                <a:ea typeface="문체부 바탕체" panose="02030609000101010101" pitchFamily="17" charset="-127"/>
              </a:rPr>
              <a:t>이므로</a:t>
            </a:r>
            <a:endParaRPr lang="en-US" altLang="ko-KR" dirty="0" smtClean="0">
              <a:ea typeface="문체부 바탕체" panose="02030609000101010101" pitchFamily="17" charset="-127"/>
            </a:endParaRPr>
          </a:p>
          <a:p>
            <a:r>
              <a:rPr lang="ko-KR" altLang="en-US" dirty="0" err="1" smtClean="0">
                <a:ea typeface="문체부 바탕체" panose="02030609000101010101" pitchFamily="17" charset="-127"/>
              </a:rPr>
              <a:t>귀무가설을</a:t>
            </a:r>
            <a:r>
              <a:rPr lang="ko-KR" altLang="en-US" dirty="0" smtClean="0">
                <a:ea typeface="문체부 바탕체" panose="02030609000101010101" pitchFamily="17" charset="-127"/>
              </a:rPr>
              <a:t> 기각한다</a:t>
            </a:r>
            <a:r>
              <a:rPr lang="en-US" altLang="ko-KR" dirty="0" smtClean="0">
                <a:ea typeface="문체부 바탕체" panose="02030609000101010101" pitchFamily="17" charset="-127"/>
              </a:rPr>
              <a:t>.</a:t>
            </a:r>
            <a:r>
              <a:rPr lang="ko-KR" altLang="en-US" dirty="0" smtClean="0">
                <a:ea typeface="문체부 바탕체" panose="02030609000101010101" pitchFamily="17" charset="-127"/>
              </a:rPr>
              <a:t>  </a:t>
            </a:r>
            <a:endParaRPr lang="ko-KR" altLang="en-US" dirty="0">
              <a:ea typeface="문체부 바탕체" panose="02030609000101010101" pitchFamily="17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223009" y="3156654"/>
            <a:ext cx="4439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ea typeface="문체부 바탕체" panose="02030609000101010101" pitchFamily="17" charset="-127"/>
              </a:rPr>
              <a:t>Y(</a:t>
            </a:r>
            <a:r>
              <a:rPr lang="ko-KR" altLang="en-US" sz="1600" b="1" dirty="0" smtClean="0">
                <a:ea typeface="문체부 바탕체" panose="02030609000101010101" pitchFamily="17" charset="-127"/>
              </a:rPr>
              <a:t>총 배출량</a:t>
            </a:r>
            <a:r>
              <a:rPr lang="en-US" altLang="ko-KR" sz="1600" b="1" dirty="0" smtClean="0">
                <a:ea typeface="문체부 바탕체" panose="02030609000101010101" pitchFamily="17" charset="-127"/>
              </a:rPr>
              <a:t>)=0.27705(</a:t>
            </a:r>
            <a:r>
              <a:rPr lang="ko-KR" altLang="en-US" sz="1600" b="1" dirty="0" smtClean="0">
                <a:ea typeface="문체부 바탕체" panose="02030609000101010101" pitchFamily="17" charset="-127"/>
              </a:rPr>
              <a:t>연도</a:t>
            </a:r>
            <a:r>
              <a:rPr lang="en-US" altLang="ko-KR" sz="1600" b="1" dirty="0" smtClean="0">
                <a:ea typeface="문체부 바탕체" panose="02030609000101010101" pitchFamily="17" charset="-127"/>
              </a:rPr>
              <a:t>)</a:t>
            </a:r>
            <a:endParaRPr lang="en-US" altLang="ko-KR" sz="1000" dirty="0" smtClean="0">
              <a:ea typeface="문체부 바탕체" panose="02030609000101010101" pitchFamily="17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ea typeface="문체부 바탕체" panose="02030609000101010101" pitchFamily="17" charset="-127"/>
              </a:rPr>
              <a:t>&lt;</a:t>
            </a:r>
            <a:r>
              <a:rPr lang="ko-KR" altLang="en-US" sz="1600" dirty="0" smtClean="0">
                <a:ea typeface="문체부 바탕체" panose="02030609000101010101" pitchFamily="17" charset="-127"/>
              </a:rPr>
              <a:t>분석</a:t>
            </a:r>
            <a:r>
              <a:rPr lang="en-US" altLang="ko-KR" sz="1600" dirty="0" smtClean="0">
                <a:ea typeface="문체부 바탕체" panose="02030609000101010101" pitchFamily="17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ea typeface="문체부 바탕체" panose="02030609000101010101" pitchFamily="17" charset="-127"/>
              </a:rPr>
              <a:t>총 배출량은 시간의 흐름에 따라 늘어난다</a:t>
            </a:r>
            <a:r>
              <a:rPr lang="en-US" altLang="ko-KR" sz="1600" dirty="0" smtClean="0">
                <a:ea typeface="문체부 바탕체" panose="02030609000101010101" pitchFamily="17" charset="-127"/>
              </a:rPr>
              <a:t>.</a:t>
            </a:r>
            <a:r>
              <a:rPr lang="ko-KR" altLang="en-US" sz="1600" dirty="0" smtClean="0">
                <a:ea typeface="문체부 바탕체" panose="02030609000101010101" pitchFamily="17" charset="-127"/>
              </a:rPr>
              <a:t> </a:t>
            </a:r>
            <a:endParaRPr lang="en-US" altLang="ko-KR" sz="1600" dirty="0" smtClean="0">
              <a:ea typeface="문체부 바탕체" panose="02030609000101010101" pitchFamily="17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291532" y="21128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ea typeface="문체부 바탕체" panose="02030609000101010101" pitchFamily="17" charset="-127"/>
              </a:rPr>
              <a:t>귀무가설</a:t>
            </a:r>
            <a:r>
              <a:rPr lang="en-US" altLang="ko-KR" dirty="0">
                <a:ea typeface="문체부 바탕체" panose="02030609000101010101" pitchFamily="17" charset="-127"/>
              </a:rPr>
              <a:t>: </a:t>
            </a:r>
            <a:r>
              <a:rPr lang="ko-KR" altLang="en-US" dirty="0" smtClean="0">
                <a:ea typeface="문체부 바탕체" panose="02030609000101010101" pitchFamily="17" charset="-127"/>
              </a:rPr>
              <a:t>시간의 흐름과 총 배출량은 상관이 없다</a:t>
            </a:r>
            <a:r>
              <a:rPr lang="en-US" altLang="ko-KR" dirty="0" smtClean="0">
                <a:ea typeface="문체부 바탕체" panose="02030609000101010101" pitchFamily="17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ea typeface="문체부 바탕체" panose="02030609000101010101" pitchFamily="17" charset="-127"/>
              </a:rPr>
              <a:t>대립가설</a:t>
            </a:r>
            <a:r>
              <a:rPr lang="en-US" altLang="ko-KR" dirty="0">
                <a:ea typeface="문체부 바탕체" panose="02030609000101010101" pitchFamily="17" charset="-127"/>
              </a:rPr>
              <a:t>: </a:t>
            </a:r>
            <a:r>
              <a:rPr lang="ko-KR" altLang="en-US" dirty="0" smtClean="0">
                <a:ea typeface="문체부 바탕체" panose="02030609000101010101" pitchFamily="17" charset="-127"/>
              </a:rPr>
              <a:t>시간의 흐름과 총 배출량은 상관이 있다</a:t>
            </a:r>
            <a:r>
              <a:rPr lang="en-US" altLang="ko-KR" dirty="0" smtClean="0">
                <a:ea typeface="문체부 바탕체" panose="02030609000101010101" pitchFamily="17" charset="-127"/>
              </a:rPr>
              <a:t>.</a:t>
            </a:r>
            <a:endParaRPr lang="en-US" altLang="ko-KR" dirty="0">
              <a:ea typeface="문체부 바탕체" panose="02030609000101010101" pitchFamily="17" charset="-127"/>
            </a:endParaRPr>
          </a:p>
        </p:txBody>
      </p:sp>
      <p:sp>
        <p:nvSpPr>
          <p:cNvPr id="47" name="오른쪽 화살표 46"/>
          <p:cNvSpPr/>
          <p:nvPr/>
        </p:nvSpPr>
        <p:spPr>
          <a:xfrm>
            <a:off x="6298614" y="4929882"/>
            <a:ext cx="310550" cy="28467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10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8" y="2255121"/>
            <a:ext cx="5753903" cy="3145935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3185332" y="4967434"/>
            <a:ext cx="2593675" cy="4083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99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/>
          <p:nvPr/>
        </p:nvGrpSpPr>
        <p:grpSpPr>
          <a:xfrm>
            <a:off x="-170958" y="0"/>
            <a:ext cx="12362958" cy="6857999"/>
            <a:chOff x="0" y="-374084"/>
            <a:chExt cx="3256088" cy="1872461"/>
          </a:xfrm>
        </p:grpSpPr>
        <p:sp>
          <p:nvSpPr>
            <p:cNvPr id="3" name="Freeform 38"/>
            <p:cNvSpPr/>
            <p:nvPr/>
          </p:nvSpPr>
          <p:spPr>
            <a:xfrm>
              <a:off x="45026" y="-374084"/>
              <a:ext cx="3211062" cy="1872461"/>
            </a:xfrm>
            <a:custGeom>
              <a:avLst/>
              <a:gdLst/>
              <a:ahLst/>
              <a:cxnLst/>
              <a:rect l="l" t="t" r="r" b="b"/>
              <a:pathLst>
                <a:path w="4893197" h="2773643">
                  <a:moveTo>
                    <a:pt x="0" y="0"/>
                  </a:moveTo>
                  <a:lnTo>
                    <a:pt x="4893197" y="0"/>
                  </a:lnTo>
                  <a:lnTo>
                    <a:pt x="4893197" y="2773643"/>
                  </a:lnTo>
                  <a:lnTo>
                    <a:pt x="0" y="2773643"/>
                  </a:lnTo>
                  <a:close/>
                </a:path>
              </a:pathLst>
            </a:custGeom>
            <a:solidFill>
              <a:srgbClr val="6C8C7D">
                <a:alpha val="74902"/>
              </a:srgbClr>
            </a:solidFill>
          </p:spPr>
        </p:sp>
        <p:sp>
          <p:nvSpPr>
            <p:cNvPr id="4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31"/>
          <p:cNvSpPr txBox="1"/>
          <p:nvPr/>
        </p:nvSpPr>
        <p:spPr>
          <a:xfrm>
            <a:off x="460697" y="368629"/>
            <a:ext cx="7987978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우리나라 분야별 배출량</a:t>
            </a:r>
            <a:endParaRPr lang="en-US" sz="5334" spc="-213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10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11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0" y="1657349"/>
            <a:ext cx="6732280" cy="3790951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018532" y="5672243"/>
            <a:ext cx="3492227" cy="646331"/>
            <a:chOff x="1130011" y="5775760"/>
            <a:chExt cx="3492227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1379042" y="5775760"/>
              <a:ext cx="32431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배출량      에너지 </a:t>
              </a:r>
              <a:endPara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산업공정     농업     폐기물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368136" y="5931326"/>
              <a:ext cx="298071" cy="468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34986" y="5931326"/>
              <a:ext cx="298071" cy="46800"/>
            </a:xfrm>
            <a:prstGeom prst="rect">
              <a:avLst/>
            </a:prstGeom>
            <a:solidFill>
              <a:srgbClr val="7FDD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30011" y="6188501"/>
              <a:ext cx="298071" cy="46800"/>
            </a:xfrm>
            <a:prstGeom prst="rect">
              <a:avLst/>
            </a:prstGeom>
            <a:solidFill>
              <a:srgbClr val="D3A9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444461" y="6188501"/>
              <a:ext cx="298071" cy="46800"/>
            </a:xfrm>
            <a:prstGeom prst="rect">
              <a:avLst/>
            </a:prstGeom>
            <a:solidFill>
              <a:srgbClr val="B15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01711" y="6198026"/>
              <a:ext cx="298071" cy="46800"/>
            </a:xfrm>
            <a:prstGeom prst="rect">
              <a:avLst/>
            </a:prstGeom>
            <a:solidFill>
              <a:srgbClr val="4F8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7534275" y="4371975"/>
            <a:ext cx="4048125" cy="1740067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에너지 산업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제조업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건설업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수송 등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온실가스 배출량이 가장 많다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에너지 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&gt;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산업공정 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&gt;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농업 </a:t>
            </a:r>
            <a:r>
              <a:rPr lang="en-US" altLang="ko-KR" b="1" dirty="0" smtClean="0">
                <a:solidFill>
                  <a:schemeClr val="accent6">
                    <a:lumMod val="50000"/>
                  </a:schemeClr>
                </a:solidFill>
              </a:rPr>
              <a:t>&gt; </a:t>
            </a: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폐기물</a:t>
            </a:r>
            <a:endParaRPr lang="en-US" altLang="ko-KR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          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화학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금속산업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3470" y="1680960"/>
            <a:ext cx="4019880" cy="24719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7612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1" y="1635534"/>
            <a:ext cx="12192001" cy="4469991"/>
            <a:chOff x="0" y="0"/>
            <a:chExt cx="4912872" cy="18457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2872" cy="1845788"/>
            </a:xfrm>
            <a:custGeom>
              <a:avLst/>
              <a:gdLst/>
              <a:ahLst/>
              <a:cxnLst/>
              <a:rect l="l" t="t" r="r" b="b"/>
              <a:pathLst>
                <a:path w="4912872" h="1845788">
                  <a:moveTo>
                    <a:pt x="0" y="0"/>
                  </a:moveTo>
                  <a:lnTo>
                    <a:pt x="4912872" y="0"/>
                  </a:lnTo>
                  <a:lnTo>
                    <a:pt x="4912872" y="1845788"/>
                  </a:lnTo>
                  <a:lnTo>
                    <a:pt x="0" y="1845788"/>
                  </a:lnTo>
                  <a:close/>
                </a:path>
              </a:pathLst>
            </a:custGeom>
            <a:solidFill>
              <a:srgbClr val="CAD6C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460697" y="368629"/>
            <a:ext cx="6854503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산림 </a:t>
            </a:r>
            <a:r>
              <a:rPr lang="ko-KR" altLang="en-US" sz="5334" spc="-213" dirty="0" err="1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흡수량</a:t>
            </a:r>
            <a:endParaRPr lang="en-US" sz="5334" spc="-213" dirty="0">
              <a:solidFill>
                <a:srgbClr val="3B4B44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35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12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226" y="1928335"/>
            <a:ext cx="6724249" cy="37104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11631" y="2077451"/>
            <a:ext cx="3976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/>
              <a:t>1997</a:t>
            </a:r>
            <a:r>
              <a:rPr lang="ko-KR" altLang="en-US" sz="2800" dirty="0" smtClean="0"/>
              <a:t>년 이후 산림 </a:t>
            </a:r>
            <a:r>
              <a:rPr lang="ko-KR" altLang="en-US" sz="2800" dirty="0"/>
              <a:t> </a:t>
            </a:r>
            <a:r>
              <a:rPr lang="ko-KR" altLang="en-US" sz="2800" dirty="0" smtClean="0"/>
              <a:t> </a:t>
            </a:r>
            <a:r>
              <a:rPr lang="ko-KR" altLang="en-US" sz="2800" b="1" spc="-213" dirty="0" smtClean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⇧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  <a:p>
            <a:pPr>
              <a:lnSpc>
                <a:spcPct val="150000"/>
              </a:lnSpc>
            </a:pPr>
            <a:r>
              <a:rPr lang="en-US" altLang="ko-KR" sz="2800" dirty="0" smtClean="0"/>
              <a:t>2000</a:t>
            </a:r>
            <a:r>
              <a:rPr lang="ko-KR" altLang="en-US" sz="2800" dirty="0" smtClean="0"/>
              <a:t>년 </a:t>
            </a:r>
            <a:r>
              <a:rPr lang="ko-KR" altLang="en-US" sz="2800" dirty="0" smtClean="0"/>
              <a:t>초반부터    </a:t>
            </a:r>
            <a:r>
              <a:rPr lang="ko-KR" altLang="en-US" sz="2800" b="1" spc="-213" dirty="0" smtClean="0">
                <a:solidFill>
                  <a:srgbClr val="0033C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⇩</a:t>
            </a:r>
            <a:endParaRPr lang="en-US" altLang="ko-KR" sz="2800" b="1" dirty="0" smtClean="0">
              <a:solidFill>
                <a:srgbClr val="0033CC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/>
              <a:t>2012</a:t>
            </a:r>
            <a:r>
              <a:rPr lang="ko-KR" altLang="en-US" sz="2800" dirty="0" smtClean="0"/>
              <a:t>년부터 급격히 </a:t>
            </a:r>
            <a:r>
              <a:rPr lang="ko-KR" altLang="en-US" sz="2800" spc="-213" dirty="0" smtClean="0">
                <a:solidFill>
                  <a:srgbClr val="0033CC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⇩</a:t>
            </a:r>
            <a:endParaRPr lang="en-US" altLang="ko-KR" dirty="0" smtClean="0">
              <a:solidFill>
                <a:srgbClr val="0033CC"/>
              </a:solidFill>
            </a:endParaRP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85" y="4263495"/>
            <a:ext cx="1876621" cy="187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60697" y="368629"/>
            <a:ext cx="985701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en-US" altLang="ko-KR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2050 </a:t>
            </a: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탄소 중립 세계적인 정책</a:t>
            </a:r>
            <a:endParaRPr lang="en-US" sz="5334" spc="-213" dirty="0">
              <a:solidFill>
                <a:srgbClr val="3B4B44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13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313407"/>
              </p:ext>
            </p:extLst>
          </p:nvPr>
        </p:nvGraphicFramePr>
        <p:xfrm>
          <a:off x="1109155" y="1647645"/>
          <a:ext cx="9691116" cy="473161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677176">
                  <a:extLst>
                    <a:ext uri="{9D8B030D-6E8A-4147-A177-3AD203B41FA5}">
                      <a16:colId xmlns:a16="http://schemas.microsoft.com/office/drawing/2014/main" val="1230171884"/>
                    </a:ext>
                  </a:extLst>
                </a:gridCol>
                <a:gridCol w="2725948">
                  <a:extLst>
                    <a:ext uri="{9D8B030D-6E8A-4147-A177-3AD203B41FA5}">
                      <a16:colId xmlns:a16="http://schemas.microsoft.com/office/drawing/2014/main" val="1693127002"/>
                    </a:ext>
                  </a:extLst>
                </a:gridCol>
                <a:gridCol w="5287992">
                  <a:extLst>
                    <a:ext uri="{9D8B030D-6E8A-4147-A177-3AD203B41FA5}">
                      <a16:colId xmlns:a16="http://schemas.microsoft.com/office/drawing/2014/main" val="3730431831"/>
                    </a:ext>
                  </a:extLst>
                </a:gridCol>
              </a:tblGrid>
              <a:tr h="34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나  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탄소중립 목표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 정   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400020"/>
                  </a:ext>
                </a:extLst>
              </a:tr>
              <a:tr h="645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중국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2060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내연차</a:t>
                      </a:r>
                      <a:r>
                        <a:rPr lang="ko-KR" altLang="en-US" sz="1600" dirty="0" smtClean="0"/>
                        <a:t> 생산중단</a:t>
                      </a:r>
                      <a:r>
                        <a:rPr lang="en-US" altLang="ko-KR" sz="1600" dirty="0" smtClean="0"/>
                        <a:t>(2035)</a:t>
                      </a:r>
                      <a:r>
                        <a:rPr lang="en-US" altLang="ko-KR" sz="1600" baseline="0" dirty="0" smtClean="0"/>
                        <a:t>, </a:t>
                      </a:r>
                      <a:r>
                        <a:rPr lang="ko-KR" altLang="en-US" sz="1600" dirty="0" err="1" smtClean="0"/>
                        <a:t>화학연료</a:t>
                      </a:r>
                      <a:r>
                        <a:rPr lang="ko-KR" altLang="en-US" sz="1600" dirty="0" smtClean="0"/>
                        <a:t> 사용 저감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녹색 에너지 개발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743814"/>
                  </a:ext>
                </a:extLst>
              </a:tr>
              <a:tr h="645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미국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2050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클린</a:t>
                      </a:r>
                      <a:r>
                        <a:rPr lang="ko-KR" altLang="en-US" sz="1600" dirty="0" smtClean="0"/>
                        <a:t> 에너지 계획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차세대 교통 시스템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탄소 포집 저장 기술 개발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609336"/>
                  </a:ext>
                </a:extLst>
              </a:tr>
              <a:tr h="45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인도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2070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신재생 에너지 개발에 투자 증대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ko-KR" altLang="en-US" sz="1600" dirty="0" smtClean="0"/>
                        <a:t>규제 강화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217142"/>
                  </a:ext>
                </a:extLst>
              </a:tr>
              <a:tr h="645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러시아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2060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재생에너지 발전 촉진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원자력 발전 촉진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산업 구조조정 추진</a:t>
                      </a:r>
                      <a:endParaRPr lang="en-US" altLang="ko-KR" sz="16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4078331"/>
                  </a:ext>
                </a:extLst>
              </a:tr>
              <a:tr h="6457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일본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2050</a:t>
                      </a:r>
                      <a:r>
                        <a:rPr lang="ko-KR" altLang="en-US" dirty="0" smtClean="0"/>
                        <a:t>년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재생에너지 발전 촉진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원자력 발전 촉진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ko-KR" altLang="en-US" sz="1600" dirty="0" smtClean="0"/>
                        <a:t>산업 구조조정 추진</a:t>
                      </a:r>
                      <a:endParaRPr lang="en-US" altLang="ko-KR" sz="16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676873"/>
                  </a:ext>
                </a:extLst>
              </a:tr>
              <a:tr h="34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독일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2045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재생 에너지 개발 투자 늘림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7294310"/>
                  </a:ext>
                </a:extLst>
              </a:tr>
              <a:tr h="5131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캐나다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2060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화석 연료 사용 절감</a:t>
                      </a:r>
                      <a:r>
                        <a:rPr lang="en-US" altLang="ko-KR" sz="1600" dirty="0" smtClean="0"/>
                        <a:t>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dirty="0" smtClean="0"/>
                        <a:t>친환경 수송수단 도입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240956"/>
                  </a:ext>
                </a:extLst>
              </a:tr>
              <a:tr h="45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영국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2050</a:t>
                      </a:r>
                      <a:r>
                        <a:rPr lang="ko-KR" altLang="en-US" dirty="0" smtClean="0"/>
                        <a:t>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/>
                        <a:t>내연차</a:t>
                      </a:r>
                      <a:r>
                        <a:rPr lang="ko-KR" altLang="en-US" sz="1600" dirty="0" smtClean="0"/>
                        <a:t> 차량 전면 금지</a:t>
                      </a:r>
                      <a:r>
                        <a:rPr lang="en-US" altLang="ko-KR" sz="1600" dirty="0" smtClean="0"/>
                        <a:t>(2040), </a:t>
                      </a:r>
                      <a:r>
                        <a:rPr lang="ko-KR" altLang="en-US" sz="1600" dirty="0" smtClean="0"/>
                        <a:t>건축물 </a:t>
                      </a:r>
                      <a:r>
                        <a:rPr lang="ko-KR" altLang="en-US" sz="1600" dirty="0" err="1" smtClean="0"/>
                        <a:t>친환경화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82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24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60697" y="368629"/>
            <a:ext cx="9720533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en-US" sz="5334" b="1" spc="-213" dirty="0" smtClean="0">
                <a:solidFill>
                  <a:srgbClr val="3B4B44"/>
                </a:solidFill>
                <a:latin typeface="Source Han Serif KR SemiBold"/>
                <a:ea typeface="문체부 제목 돋음체" panose="020B0609000101010101" pitchFamily="49" charset="-127"/>
              </a:rPr>
              <a:t>2050</a:t>
            </a:r>
            <a:r>
              <a:rPr lang="en-US" sz="5334" spc="-213" dirty="0" smtClean="0">
                <a:solidFill>
                  <a:srgbClr val="3B4B44"/>
                </a:solidFill>
                <a:latin typeface="Source Han Serif KR SemiBold"/>
                <a:ea typeface="문체부 제목 돋음체" panose="020B0609000101010101" pitchFamily="49" charset="-127"/>
              </a:rPr>
              <a:t> </a:t>
            </a:r>
            <a:r>
              <a:rPr lang="ko-KR" altLang="en-US" sz="5334" spc="-213" dirty="0" smtClean="0">
                <a:solidFill>
                  <a:srgbClr val="3B4B44"/>
                </a:solidFill>
                <a:latin typeface="Source Han Serif KR SemiBold"/>
                <a:ea typeface="문체부 제목 돋음체" panose="020B0609000101010101" pitchFamily="49" charset="-127"/>
              </a:rPr>
              <a:t>탄소 중립 우리나라 정책</a:t>
            </a:r>
            <a:endParaRPr lang="en-US" sz="5334" spc="-213" dirty="0">
              <a:solidFill>
                <a:srgbClr val="3B4B44"/>
              </a:solidFill>
              <a:latin typeface="Source Han Serif KR SemiBold"/>
              <a:ea typeface="문체부 제목 돋음체" panose="020B0609000101010101" pitchFamily="49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1" y="1920240"/>
            <a:ext cx="12192001" cy="4937760"/>
            <a:chOff x="0" y="0"/>
            <a:chExt cx="4912872" cy="1845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12872" cy="1845788"/>
            </a:xfrm>
            <a:custGeom>
              <a:avLst/>
              <a:gdLst/>
              <a:ahLst/>
              <a:cxnLst/>
              <a:rect l="l" t="t" r="r" b="b"/>
              <a:pathLst>
                <a:path w="4912872" h="1845788">
                  <a:moveTo>
                    <a:pt x="0" y="0"/>
                  </a:moveTo>
                  <a:lnTo>
                    <a:pt x="4912872" y="0"/>
                  </a:lnTo>
                  <a:lnTo>
                    <a:pt x="4912872" y="1845788"/>
                  </a:lnTo>
                  <a:lnTo>
                    <a:pt x="0" y="1845788"/>
                  </a:lnTo>
                  <a:close/>
                </a:path>
              </a:pathLst>
            </a:custGeom>
            <a:solidFill>
              <a:srgbClr val="CAD6C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9" name="AutoShape 9"/>
          <p:cNvSpPr/>
          <p:nvPr/>
        </p:nvSpPr>
        <p:spPr>
          <a:xfrm>
            <a:off x="4836762" y="2585605"/>
            <a:ext cx="2836915" cy="0"/>
          </a:xfrm>
          <a:prstGeom prst="line">
            <a:avLst/>
          </a:prstGeom>
          <a:ln w="19050" cap="flat">
            <a:solidFill>
              <a:srgbClr val="4954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8825884" y="2575491"/>
            <a:ext cx="2836915" cy="0"/>
          </a:xfrm>
          <a:prstGeom prst="line">
            <a:avLst/>
          </a:prstGeom>
          <a:ln w="19050" cap="flat">
            <a:solidFill>
              <a:srgbClr val="49544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그룹 38"/>
          <p:cNvGrpSpPr/>
          <p:nvPr/>
        </p:nvGrpSpPr>
        <p:grpSpPr>
          <a:xfrm>
            <a:off x="590006" y="2219161"/>
            <a:ext cx="2955002" cy="366444"/>
            <a:chOff x="590006" y="2173995"/>
            <a:chExt cx="2955002" cy="366444"/>
          </a:xfrm>
        </p:grpSpPr>
        <p:sp>
          <p:nvSpPr>
            <p:cNvPr id="8" name="AutoShape 8"/>
            <p:cNvSpPr/>
            <p:nvPr/>
          </p:nvSpPr>
          <p:spPr>
            <a:xfrm>
              <a:off x="708093" y="2540439"/>
              <a:ext cx="2836915" cy="0"/>
            </a:xfrm>
            <a:prstGeom prst="line">
              <a:avLst/>
            </a:prstGeom>
            <a:ln w="19050" cap="flat">
              <a:solidFill>
                <a:srgbClr val="49544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590006" y="2173995"/>
              <a:ext cx="2836915" cy="3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0"/>
                </a:lnSpc>
                <a:spcBef>
                  <a:spcPct val="0"/>
                </a:spcBef>
              </a:pPr>
              <a:r>
                <a:rPr lang="en-US" sz="2133" b="1" spc="-85" dirty="0" smtClean="0">
                  <a:solidFill>
                    <a:srgbClr val="49544F"/>
                  </a:solidFill>
                  <a:ea typeface="Source Han Serif KR SemiBold"/>
                </a:rPr>
                <a:t>1.  </a:t>
              </a:r>
              <a:r>
                <a:rPr lang="ko-KR" altLang="en-US" sz="2133" b="1" spc="-85" dirty="0" smtClean="0">
                  <a:solidFill>
                    <a:srgbClr val="49544F"/>
                  </a:solidFill>
                  <a:ea typeface="Source Han Serif KR SemiBold"/>
                </a:rPr>
                <a:t>에 너 지  부 문</a:t>
              </a:r>
              <a:endParaRPr lang="en-US" sz="2133" b="1" spc="-85" dirty="0">
                <a:solidFill>
                  <a:srgbClr val="49544F"/>
                </a:solidFill>
                <a:ea typeface="Source Han Serif KR SemiBold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774625" y="2201434"/>
            <a:ext cx="283691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2133" b="1" spc="-85" dirty="0" smtClean="0">
                <a:solidFill>
                  <a:srgbClr val="49544F"/>
                </a:solidFill>
                <a:ea typeface="Source Han Serif KR SemiBold"/>
              </a:rPr>
              <a:t>2.  </a:t>
            </a:r>
            <a:r>
              <a:rPr lang="ko-KR" altLang="en-US" sz="2133" b="1" spc="-85" dirty="0" smtClean="0">
                <a:solidFill>
                  <a:srgbClr val="49544F"/>
                </a:solidFill>
                <a:ea typeface="Source Han Serif KR SemiBold"/>
              </a:rPr>
              <a:t>산 업  부 문</a:t>
            </a:r>
            <a:endParaRPr lang="en-US" sz="2133" b="1" spc="-85" dirty="0">
              <a:solidFill>
                <a:srgbClr val="49544F"/>
              </a:solidFill>
              <a:ea typeface="Source Han Serif KR Semi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719845" y="2201434"/>
            <a:ext cx="2836915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  <a:spcBef>
                <a:spcPct val="0"/>
              </a:spcBef>
            </a:pPr>
            <a:r>
              <a:rPr lang="en-US" sz="2133" b="1" spc="-85" dirty="0" smtClean="0">
                <a:solidFill>
                  <a:srgbClr val="49544F"/>
                </a:solidFill>
                <a:ea typeface="Source Han Serif KR SemiBold"/>
              </a:rPr>
              <a:t>3.  </a:t>
            </a:r>
            <a:r>
              <a:rPr lang="ko-KR" altLang="en-US" sz="2133" b="1" spc="-85" dirty="0" smtClean="0">
                <a:solidFill>
                  <a:srgbClr val="49544F"/>
                </a:solidFill>
                <a:ea typeface="Source Han Serif KR SemiBold"/>
              </a:rPr>
              <a:t>농   업</a:t>
            </a:r>
            <a:endParaRPr lang="en-US" sz="2133" b="1" spc="-85" dirty="0">
              <a:solidFill>
                <a:srgbClr val="49544F"/>
              </a:solidFill>
              <a:ea typeface="Source Han Serif KR Semi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8750" y="2681746"/>
            <a:ext cx="2608171" cy="1572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35" dirty="0" smtClean="0">
                <a:solidFill>
                  <a:srgbClr val="49544F"/>
                </a:solidFill>
                <a:ea typeface="Source Han Sans KR Normal"/>
              </a:rPr>
              <a:t>그린 </a:t>
            </a:r>
            <a:r>
              <a:rPr lang="ko-KR" altLang="en-US" sz="1400" b="1" spc="-35" dirty="0" err="1" smtClean="0">
                <a:solidFill>
                  <a:srgbClr val="49544F"/>
                </a:solidFill>
                <a:ea typeface="Source Han Sans KR Normal"/>
              </a:rPr>
              <a:t>모빌리티</a:t>
            </a:r>
            <a:endParaRPr lang="en-US" altLang="ko-KR" sz="1400" b="1" spc="-35" dirty="0" smtClean="0">
              <a:solidFill>
                <a:srgbClr val="49544F"/>
              </a:solidFill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  : </a:t>
            </a:r>
            <a:r>
              <a:rPr lang="ko-KR" altLang="en-US" sz="1400" spc="-35" dirty="0" smtClean="0">
                <a:solidFill>
                  <a:srgbClr val="49544F"/>
                </a:solidFill>
                <a:ea typeface="Source Han Sans KR Normal"/>
              </a:rPr>
              <a:t>전기</a:t>
            </a: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, </a:t>
            </a:r>
            <a:r>
              <a:rPr lang="ko-KR" altLang="en-US" sz="1400" spc="-35" dirty="0" err="1" smtClean="0">
                <a:solidFill>
                  <a:srgbClr val="49544F"/>
                </a:solidFill>
                <a:ea typeface="Source Han Sans KR Normal"/>
              </a:rPr>
              <a:t>수소차</a:t>
            </a:r>
            <a:r>
              <a:rPr lang="ko-KR" altLang="en-US" sz="1400" spc="-35" dirty="0" smtClean="0">
                <a:solidFill>
                  <a:srgbClr val="49544F"/>
                </a:solidFill>
                <a:ea typeface="Source Han Sans KR Normal"/>
              </a:rPr>
              <a:t> 도입 의무화</a:t>
            </a: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35" dirty="0" smtClean="0">
                <a:solidFill>
                  <a:srgbClr val="49544F"/>
                </a:solidFill>
                <a:ea typeface="Source Han Sans KR Normal"/>
              </a:rPr>
              <a:t>그린에너지</a:t>
            </a:r>
            <a:endParaRPr lang="en-US" altLang="ko-KR" sz="1400" b="1" spc="-35" dirty="0" smtClean="0">
              <a:solidFill>
                <a:srgbClr val="49544F"/>
              </a:solidFill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  : </a:t>
            </a:r>
            <a:r>
              <a:rPr lang="ko-KR" altLang="en-US" sz="1400" spc="-35" dirty="0" smtClean="0">
                <a:solidFill>
                  <a:srgbClr val="49544F"/>
                </a:solidFill>
                <a:ea typeface="Source Han Sans KR Normal"/>
              </a:rPr>
              <a:t>신재생 에너지로 전환 가속화</a:t>
            </a:r>
            <a:endParaRPr lang="en-US" altLang="ko-KR" sz="1400" spc="-35" dirty="0" smtClean="0">
              <a:solidFill>
                <a:srgbClr val="49544F"/>
              </a:solidFill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-   </a:t>
            </a:r>
            <a:r>
              <a:rPr lang="ko-KR" altLang="en-US" sz="1400" b="1" spc="-35" dirty="0" smtClean="0">
                <a:solidFill>
                  <a:srgbClr val="49544F"/>
                </a:solidFill>
                <a:ea typeface="Source Han Sans KR Normal"/>
              </a:rPr>
              <a:t>원자력 발전 추진</a:t>
            </a:r>
            <a:endParaRPr lang="en-US" altLang="ko-KR" sz="1400" b="1" spc="-35" dirty="0" smtClean="0">
              <a:solidFill>
                <a:srgbClr val="49544F"/>
              </a:solidFill>
              <a:ea typeface="Source Han Sans KR Normal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910407" y="2677449"/>
            <a:ext cx="2899053" cy="1249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35" dirty="0" smtClean="0">
                <a:solidFill>
                  <a:srgbClr val="49544F"/>
                </a:solidFill>
                <a:ea typeface="Source Han Sans KR Normal"/>
              </a:rPr>
              <a:t>탄소포집기술</a:t>
            </a:r>
            <a:r>
              <a:rPr lang="en-US" altLang="ko-KR" sz="1400" b="1" spc="-35" dirty="0" smtClean="0">
                <a:solidFill>
                  <a:srgbClr val="49544F"/>
                </a:solidFill>
                <a:ea typeface="Source Han Sans KR Normal"/>
              </a:rPr>
              <a:t>(CCUS)</a:t>
            </a: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 </a:t>
            </a:r>
            <a:r>
              <a:rPr lang="ko-KR" altLang="en-US" sz="1400" b="1" spc="-35" dirty="0" smtClean="0">
                <a:solidFill>
                  <a:srgbClr val="49544F"/>
                </a:solidFill>
                <a:ea typeface="Source Han Sans KR Normal"/>
              </a:rPr>
              <a:t>기술 개발</a:t>
            </a:r>
            <a:endParaRPr lang="en-US" altLang="ko-KR" sz="1400" b="1" spc="-35" dirty="0" smtClean="0">
              <a:solidFill>
                <a:srgbClr val="49544F"/>
              </a:solidFill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   : </a:t>
            </a:r>
            <a:r>
              <a:rPr lang="ko-KR" altLang="en-US" sz="1400" spc="-35" dirty="0" smtClean="0">
                <a:solidFill>
                  <a:srgbClr val="49544F"/>
                </a:solidFill>
                <a:ea typeface="Source Han Sans KR Normal"/>
              </a:rPr>
              <a:t>탄소 포집 후 활용 가능한 기술 </a:t>
            </a:r>
            <a:endParaRPr lang="en-US" altLang="ko-KR" sz="1400" spc="-35" dirty="0" smtClean="0">
              <a:solidFill>
                <a:srgbClr val="49544F"/>
              </a:solidFill>
              <a:ea typeface="Source Han Sans KR Normal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35" dirty="0" smtClean="0">
                <a:solidFill>
                  <a:srgbClr val="49544F"/>
                </a:solidFill>
                <a:ea typeface="Source Han Sans KR Normal"/>
              </a:rPr>
              <a:t>그린빌딩</a:t>
            </a:r>
            <a:endParaRPr lang="en-US" altLang="ko-KR" sz="1400" b="1" spc="-35" dirty="0" smtClean="0">
              <a:solidFill>
                <a:srgbClr val="49544F"/>
              </a:solidFill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en-US" sz="1400" spc="-35" dirty="0" smtClean="0">
                <a:solidFill>
                  <a:srgbClr val="49544F"/>
                </a:solidFill>
                <a:ea typeface="Source Han Sans KR Normal"/>
              </a:rPr>
              <a:t>   : </a:t>
            </a:r>
            <a:r>
              <a:rPr lang="ko-KR" altLang="en-US" sz="1400" spc="-35" dirty="0" err="1" smtClean="0">
                <a:solidFill>
                  <a:srgbClr val="49544F"/>
                </a:solidFill>
                <a:ea typeface="Source Han Sans KR Normal"/>
              </a:rPr>
              <a:t>저탄소</a:t>
            </a:r>
            <a:r>
              <a:rPr lang="ko-KR" altLang="en-US" sz="1400" spc="-35" dirty="0" smtClean="0">
                <a:solidFill>
                  <a:srgbClr val="49544F"/>
                </a:solidFill>
                <a:ea typeface="Source Han Sans KR Normal"/>
              </a:rPr>
              <a:t> 제로에너지 빌딩 전환 </a:t>
            </a:r>
            <a:endParaRPr lang="en-US" sz="1400" spc="-35" dirty="0">
              <a:solidFill>
                <a:srgbClr val="49544F"/>
              </a:solidFill>
              <a:ea typeface="Source Han Sans KR Normal"/>
            </a:endParaRPr>
          </a:p>
        </p:txBody>
      </p:sp>
      <p:sp>
        <p:nvSpPr>
          <p:cNvPr id="31" name="TextBox 4"/>
          <p:cNvSpPr txBox="1"/>
          <p:nvPr/>
        </p:nvSpPr>
        <p:spPr>
          <a:xfrm>
            <a:off x="598623" y="1081523"/>
            <a:ext cx="9720533" cy="621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67"/>
              </a:lnSpc>
            </a:pPr>
            <a:r>
              <a:rPr lang="en-US" altLang="ko-KR" sz="2000" spc="-213" dirty="0" smtClean="0">
                <a:solidFill>
                  <a:srgbClr val="6C8C7D"/>
                </a:solidFill>
                <a:latin typeface="Source Han Serif KR SemiBold"/>
              </a:rPr>
              <a:t>’</a:t>
            </a:r>
            <a:r>
              <a:rPr lang="ko-KR" altLang="en-US" sz="2000" spc="-213" dirty="0" smtClean="0">
                <a:solidFill>
                  <a:srgbClr val="6C8C7D"/>
                </a:solidFill>
                <a:latin typeface="Source Han Serif KR SemiBold"/>
              </a:rPr>
              <a:t>기후 위기 대응을 위한 탄소중립</a:t>
            </a:r>
            <a:r>
              <a:rPr lang="en-US" altLang="ko-KR" sz="2000" spc="-213" dirty="0" smtClean="0">
                <a:solidFill>
                  <a:srgbClr val="6C8C7D"/>
                </a:solidFill>
                <a:latin typeface="Source Han Serif KR SemiBold"/>
              </a:rPr>
              <a:t>, </a:t>
            </a:r>
            <a:r>
              <a:rPr lang="ko-KR" altLang="en-US" sz="2000" spc="-213" dirty="0" smtClean="0">
                <a:solidFill>
                  <a:srgbClr val="6C8C7D"/>
                </a:solidFill>
                <a:latin typeface="Source Han Serif KR SemiBold"/>
              </a:rPr>
              <a:t>녹색 성장 기본법 </a:t>
            </a:r>
            <a:r>
              <a:rPr lang="ko-KR" altLang="en-US" sz="2000" spc="-213" dirty="0" err="1" smtClean="0">
                <a:solidFill>
                  <a:srgbClr val="6C8C7D"/>
                </a:solidFill>
                <a:latin typeface="Source Han Serif KR SemiBold"/>
              </a:rPr>
              <a:t>시행령안</a:t>
            </a:r>
            <a:r>
              <a:rPr lang="en-US" altLang="ko-KR" sz="2000" spc="-213" dirty="0" smtClean="0">
                <a:solidFill>
                  <a:srgbClr val="6C8C7D"/>
                </a:solidFill>
                <a:latin typeface="Source Han Serif KR SemiBold"/>
              </a:rPr>
              <a:t>‘ </a:t>
            </a:r>
            <a:r>
              <a:rPr lang="ko-KR" altLang="en-US" sz="2000" spc="-213" dirty="0" smtClean="0">
                <a:solidFill>
                  <a:srgbClr val="6C8C7D"/>
                </a:solidFill>
                <a:latin typeface="Source Han Serif KR SemiBold"/>
              </a:rPr>
              <a:t>발안</a:t>
            </a:r>
            <a:r>
              <a:rPr lang="en-US" altLang="ko-KR" sz="2000" spc="-213" dirty="0" smtClean="0">
                <a:solidFill>
                  <a:srgbClr val="6C8C7D"/>
                </a:solidFill>
                <a:latin typeface="Source Han Serif KR SemiBold"/>
              </a:rPr>
              <a:t>(22.3~)</a:t>
            </a:r>
            <a:endParaRPr lang="en-US" sz="2000" spc="-213" dirty="0">
              <a:solidFill>
                <a:srgbClr val="6C8C7D"/>
              </a:solidFill>
              <a:latin typeface="Source Han Serif KR SemiBold"/>
            </a:endParaRPr>
          </a:p>
        </p:txBody>
      </p:sp>
      <p:sp>
        <p:nvSpPr>
          <p:cNvPr id="32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14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384395" y="4559644"/>
            <a:ext cx="2915466" cy="424614"/>
            <a:chOff x="4774625" y="2849264"/>
            <a:chExt cx="2915466" cy="424614"/>
          </a:xfrm>
        </p:grpSpPr>
        <p:sp>
          <p:nvSpPr>
            <p:cNvPr id="41" name="AutoShape 8"/>
            <p:cNvSpPr/>
            <p:nvPr/>
          </p:nvSpPr>
          <p:spPr>
            <a:xfrm>
              <a:off x="4853176" y="3273878"/>
              <a:ext cx="2836915" cy="0"/>
            </a:xfrm>
            <a:prstGeom prst="line">
              <a:avLst/>
            </a:prstGeom>
            <a:ln w="19050" cap="flat">
              <a:solidFill>
                <a:srgbClr val="49544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TextBox 25"/>
            <p:cNvSpPr txBox="1"/>
            <p:nvPr/>
          </p:nvSpPr>
          <p:spPr>
            <a:xfrm>
              <a:off x="4774625" y="2849264"/>
              <a:ext cx="2836915" cy="3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0"/>
                </a:lnSpc>
                <a:spcBef>
                  <a:spcPct val="0"/>
                </a:spcBef>
              </a:pPr>
              <a:r>
                <a:rPr lang="en-US" sz="2133" b="1" spc="-85" dirty="0" smtClean="0">
                  <a:solidFill>
                    <a:srgbClr val="49544F"/>
                  </a:solidFill>
                  <a:ea typeface="Source Han Serif KR SemiBold"/>
                </a:rPr>
                <a:t>4.  </a:t>
              </a:r>
              <a:r>
                <a:rPr lang="ko-KR" altLang="en-US" sz="2133" b="1" spc="-85" dirty="0" smtClean="0">
                  <a:solidFill>
                    <a:srgbClr val="49544F"/>
                  </a:solidFill>
                  <a:ea typeface="Source Han Serif KR SemiBold"/>
                </a:rPr>
                <a:t>폐  기  물</a:t>
              </a:r>
              <a:endParaRPr lang="en-US" sz="2133" b="1" spc="-85" dirty="0">
                <a:solidFill>
                  <a:srgbClr val="49544F"/>
                </a:solidFill>
                <a:ea typeface="Source Han Serif KR SemiBold"/>
              </a:endParaRPr>
            </a:p>
          </p:txBody>
        </p:sp>
      </p:grpSp>
      <p:sp>
        <p:nvSpPr>
          <p:cNvPr id="45" name="TextBox 30"/>
          <p:cNvSpPr txBox="1"/>
          <p:nvPr/>
        </p:nvSpPr>
        <p:spPr>
          <a:xfrm>
            <a:off x="2720399" y="5086082"/>
            <a:ext cx="2843265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35" dirty="0" err="1" smtClean="0">
                <a:solidFill>
                  <a:srgbClr val="49544F"/>
                </a:solidFill>
                <a:ea typeface="Source Han Sans KR Normal"/>
              </a:rPr>
              <a:t>그린사이클</a:t>
            </a:r>
            <a:endParaRPr lang="en-US" altLang="ko-KR" sz="1400" b="1" spc="-35" dirty="0" smtClean="0">
              <a:solidFill>
                <a:srgbClr val="49544F"/>
              </a:solidFill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en-US" sz="1400" spc="-35" dirty="0" smtClean="0">
                <a:solidFill>
                  <a:srgbClr val="49544F"/>
                </a:solidFill>
                <a:ea typeface="Source Han Sans KR Normal"/>
              </a:rPr>
              <a:t>    : </a:t>
            </a:r>
            <a:r>
              <a:rPr lang="ko-KR" altLang="en-US" sz="1400" spc="-35" dirty="0" smtClean="0">
                <a:solidFill>
                  <a:srgbClr val="49544F"/>
                </a:solidFill>
                <a:ea typeface="Source Han Sans KR Normal"/>
              </a:rPr>
              <a:t>폐기물 원천 감량 </a:t>
            </a:r>
            <a:endParaRPr lang="en-US" altLang="ko-KR" sz="1400" spc="-35" dirty="0" smtClean="0">
              <a:solidFill>
                <a:srgbClr val="49544F"/>
              </a:solidFill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35" dirty="0">
                <a:solidFill>
                  <a:srgbClr val="49544F"/>
                </a:solidFill>
                <a:ea typeface="Source Han Sans KR Normal"/>
              </a:rPr>
              <a:t> </a:t>
            </a: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     </a:t>
            </a:r>
            <a:r>
              <a:rPr lang="ko-KR" altLang="en-US" sz="1400" spc="-35" dirty="0" err="1" smtClean="0">
                <a:solidFill>
                  <a:srgbClr val="49544F"/>
                </a:solidFill>
                <a:ea typeface="Source Han Sans KR Normal"/>
              </a:rPr>
              <a:t>직매립</a:t>
            </a:r>
            <a:r>
              <a:rPr lang="ko-KR" altLang="en-US" sz="1400" spc="-35" dirty="0" smtClean="0">
                <a:solidFill>
                  <a:srgbClr val="49544F"/>
                </a:solidFill>
                <a:ea typeface="Source Han Sans KR Normal"/>
              </a:rPr>
              <a:t> 제로화</a:t>
            </a:r>
            <a:endParaRPr lang="en-US" altLang="ko-KR" sz="1400" spc="-35" dirty="0" smtClean="0">
              <a:solidFill>
                <a:srgbClr val="49544F"/>
              </a:solidFill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-    </a:t>
            </a:r>
            <a:r>
              <a:rPr lang="ko-KR" altLang="en-US" sz="1400" b="1" spc="-35" dirty="0" smtClean="0">
                <a:solidFill>
                  <a:srgbClr val="49544F"/>
                </a:solidFill>
                <a:ea typeface="Source Han Sans KR Normal"/>
              </a:rPr>
              <a:t>폐자원 재활용 확대</a:t>
            </a:r>
            <a:endParaRPr lang="en-US" altLang="ko-KR" sz="1400" b="1" spc="-35" dirty="0" smtClean="0">
              <a:solidFill>
                <a:srgbClr val="49544F"/>
              </a:solidFill>
              <a:ea typeface="Source Han Sans KR Normal"/>
            </a:endParaRPr>
          </a:p>
        </p:txBody>
      </p:sp>
      <p:sp>
        <p:nvSpPr>
          <p:cNvPr id="46" name="TextBox 29"/>
          <p:cNvSpPr txBox="1"/>
          <p:nvPr/>
        </p:nvSpPr>
        <p:spPr>
          <a:xfrm>
            <a:off x="8975327" y="2677449"/>
            <a:ext cx="2899053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35" dirty="0" smtClean="0">
                <a:solidFill>
                  <a:srgbClr val="49544F"/>
                </a:solidFill>
                <a:ea typeface="Source Han Sans KR Normal"/>
              </a:rPr>
              <a:t>흙 개량</a:t>
            </a:r>
            <a:r>
              <a:rPr lang="en-US" altLang="ko-KR" sz="1400" b="1" spc="-35" dirty="0" smtClean="0">
                <a:solidFill>
                  <a:srgbClr val="49544F"/>
                </a:solidFill>
                <a:ea typeface="Source Han Sans KR Normal"/>
              </a:rPr>
              <a:t>, </a:t>
            </a:r>
            <a:r>
              <a:rPr lang="ko-KR" altLang="en-US" sz="1400" b="1" spc="-35" dirty="0" smtClean="0">
                <a:solidFill>
                  <a:srgbClr val="49544F"/>
                </a:solidFill>
                <a:ea typeface="Source Han Sans KR Normal"/>
              </a:rPr>
              <a:t>바이오매스 이용</a:t>
            </a:r>
            <a:endParaRPr lang="en-US" altLang="ko-KR" sz="1400" b="1" spc="-35" dirty="0" smtClean="0">
              <a:solidFill>
                <a:srgbClr val="49544F"/>
              </a:solidFill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   : </a:t>
            </a:r>
            <a:r>
              <a:rPr lang="ko-KR" altLang="en-US" sz="1400" spc="-35" dirty="0" smtClean="0">
                <a:solidFill>
                  <a:srgbClr val="49544F"/>
                </a:solidFill>
                <a:ea typeface="Source Han Sans KR Normal"/>
              </a:rPr>
              <a:t>토양의 이산화탄소 저장량 늘림 </a:t>
            </a:r>
            <a:endParaRPr lang="en-US" altLang="ko-KR" sz="1400" spc="-35" dirty="0" smtClean="0">
              <a:solidFill>
                <a:srgbClr val="49544F"/>
              </a:solidFill>
              <a:ea typeface="Source Han Sans KR Normal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35" dirty="0" smtClean="0">
                <a:solidFill>
                  <a:srgbClr val="49544F"/>
                </a:solidFill>
                <a:ea typeface="Source Han Sans KR Normal"/>
              </a:rPr>
              <a:t>질소비료 투입량 조절</a:t>
            </a:r>
            <a:endParaRPr lang="en-US" altLang="ko-KR" sz="1400" b="1" spc="-35" dirty="0">
              <a:solidFill>
                <a:srgbClr val="49544F"/>
              </a:solidFill>
              <a:ea typeface="Source Han Sans KR Normal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35" dirty="0" smtClean="0">
                <a:solidFill>
                  <a:srgbClr val="49544F"/>
                </a:solidFill>
                <a:ea typeface="Source Han Sans KR Normal"/>
              </a:rPr>
              <a:t>가축 관리</a:t>
            </a:r>
            <a:r>
              <a:rPr lang="ko-KR" altLang="en-US" sz="1400" spc="-35" dirty="0" smtClean="0">
                <a:solidFill>
                  <a:srgbClr val="49544F"/>
                </a:solidFill>
                <a:ea typeface="Source Han Sans KR Normal"/>
              </a:rPr>
              <a:t> </a:t>
            </a:r>
            <a:endParaRPr lang="en-US" sz="1400" spc="-35" dirty="0">
              <a:solidFill>
                <a:srgbClr val="49544F"/>
              </a:solidFill>
              <a:ea typeface="Source Han Sans KR Normal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631133" y="4559644"/>
            <a:ext cx="2915466" cy="424614"/>
            <a:chOff x="4774625" y="2849264"/>
            <a:chExt cx="2915466" cy="424614"/>
          </a:xfrm>
        </p:grpSpPr>
        <p:sp>
          <p:nvSpPr>
            <p:cNvPr id="48" name="AutoShape 8"/>
            <p:cNvSpPr/>
            <p:nvPr/>
          </p:nvSpPr>
          <p:spPr>
            <a:xfrm>
              <a:off x="4853176" y="3273878"/>
              <a:ext cx="2836915" cy="0"/>
            </a:xfrm>
            <a:prstGeom prst="line">
              <a:avLst/>
            </a:prstGeom>
            <a:ln w="19050" cap="flat">
              <a:solidFill>
                <a:srgbClr val="49544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TextBox 25"/>
            <p:cNvSpPr txBox="1"/>
            <p:nvPr/>
          </p:nvSpPr>
          <p:spPr>
            <a:xfrm>
              <a:off x="4774625" y="2849264"/>
              <a:ext cx="2836915" cy="3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0"/>
                </a:lnSpc>
                <a:spcBef>
                  <a:spcPct val="0"/>
                </a:spcBef>
              </a:pPr>
              <a:r>
                <a:rPr lang="en-US" sz="2133" b="1" spc="-85" dirty="0">
                  <a:solidFill>
                    <a:srgbClr val="49544F"/>
                  </a:solidFill>
                  <a:ea typeface="Source Han Serif KR SemiBold"/>
                </a:rPr>
                <a:t>5</a:t>
              </a:r>
              <a:r>
                <a:rPr lang="en-US" sz="2133" b="1" spc="-85" dirty="0" smtClean="0">
                  <a:solidFill>
                    <a:srgbClr val="49544F"/>
                  </a:solidFill>
                  <a:ea typeface="Source Han Serif KR SemiBold"/>
                </a:rPr>
                <a:t>.  </a:t>
              </a:r>
              <a:r>
                <a:rPr lang="ko-KR" altLang="en-US" sz="2133" b="1" spc="-85" dirty="0" smtClean="0">
                  <a:solidFill>
                    <a:srgbClr val="49544F"/>
                  </a:solidFill>
                  <a:ea typeface="Source Han Serif KR SemiBold"/>
                </a:rPr>
                <a:t>기   타</a:t>
              </a:r>
              <a:endParaRPr lang="en-US" sz="2133" b="1" spc="-85" dirty="0">
                <a:solidFill>
                  <a:srgbClr val="49544F"/>
                </a:solidFill>
                <a:ea typeface="Source Han Serif KR SemiBold"/>
              </a:endParaRPr>
            </a:p>
          </p:txBody>
        </p:sp>
      </p:grpSp>
      <p:sp>
        <p:nvSpPr>
          <p:cNvPr id="50" name="TextBox 29"/>
          <p:cNvSpPr txBox="1"/>
          <p:nvPr/>
        </p:nvSpPr>
        <p:spPr>
          <a:xfrm>
            <a:off x="7000357" y="5091476"/>
            <a:ext cx="2899053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35" dirty="0" err="1" smtClean="0">
                <a:solidFill>
                  <a:srgbClr val="49544F"/>
                </a:solidFill>
                <a:ea typeface="Source Han Sans KR Normal"/>
              </a:rPr>
              <a:t>그린숲</a:t>
            </a: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400" b="1" spc="-35" dirty="0" smtClean="0">
                <a:solidFill>
                  <a:srgbClr val="49544F"/>
                </a:solidFill>
                <a:ea typeface="Source Han Sans KR Normal"/>
              </a:rPr>
              <a:t>     : </a:t>
            </a:r>
            <a:r>
              <a:rPr lang="en-US" altLang="ko-KR" sz="1400" spc="-35" dirty="0" smtClean="0">
                <a:solidFill>
                  <a:srgbClr val="49544F"/>
                </a:solidFill>
                <a:ea typeface="Source Han Sans KR Normal"/>
              </a:rPr>
              <a:t>3</a:t>
            </a:r>
            <a:r>
              <a:rPr lang="ko-KR" altLang="en-US" sz="1400" spc="-35" dirty="0" smtClean="0">
                <a:solidFill>
                  <a:srgbClr val="49544F"/>
                </a:solidFill>
                <a:ea typeface="Source Han Sans KR Normal"/>
              </a:rPr>
              <a:t>천만 그루 나무 심기</a:t>
            </a:r>
            <a:endParaRPr lang="en-US" altLang="ko-KR" sz="1400" spc="-35" dirty="0">
              <a:solidFill>
                <a:srgbClr val="49544F"/>
              </a:solidFill>
              <a:ea typeface="Source Han Sans KR Normal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b="1" spc="-35" dirty="0" err="1" smtClean="0">
                <a:solidFill>
                  <a:srgbClr val="49544F"/>
                </a:solidFill>
                <a:ea typeface="Source Han Sans KR Normal"/>
              </a:rPr>
              <a:t>시민협력</a:t>
            </a:r>
            <a:endParaRPr lang="en-US" altLang="ko-KR" sz="1400" b="1" spc="-35" dirty="0" smtClean="0">
              <a:solidFill>
                <a:srgbClr val="49544F"/>
              </a:solidFill>
              <a:ea typeface="Source Han Sans KR Normal"/>
            </a:endParaRPr>
          </a:p>
          <a:p>
            <a:pPr>
              <a:lnSpc>
                <a:spcPct val="150000"/>
              </a:lnSpc>
            </a:pPr>
            <a:r>
              <a:rPr lang="en-US" sz="1400" spc="-35" dirty="0" smtClean="0">
                <a:solidFill>
                  <a:srgbClr val="49544F"/>
                </a:solidFill>
                <a:ea typeface="Source Han Sans KR Normal"/>
              </a:rPr>
              <a:t>   : </a:t>
            </a:r>
            <a:r>
              <a:rPr lang="ko-KR" altLang="en-US" sz="1400" spc="-35" dirty="0" smtClean="0">
                <a:solidFill>
                  <a:srgbClr val="49544F"/>
                </a:solidFill>
                <a:ea typeface="Source Han Sans KR Normal"/>
              </a:rPr>
              <a:t>에코 플랫폼 확대 구축 </a:t>
            </a:r>
            <a:endParaRPr lang="en-US" sz="1400" spc="-35" dirty="0">
              <a:solidFill>
                <a:srgbClr val="49544F"/>
              </a:solidFill>
              <a:ea typeface="Source Han Sans KR Normal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48" y="5137144"/>
            <a:ext cx="2324424" cy="1086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0" y="4888491"/>
            <a:ext cx="1488246" cy="148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0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1" y="2388009"/>
            <a:ext cx="12192001" cy="4469991"/>
            <a:chOff x="0" y="0"/>
            <a:chExt cx="4912872" cy="18457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2872" cy="1845788"/>
            </a:xfrm>
            <a:custGeom>
              <a:avLst/>
              <a:gdLst/>
              <a:ahLst/>
              <a:cxnLst/>
              <a:rect l="l" t="t" r="r" b="b"/>
              <a:pathLst>
                <a:path w="4912872" h="1845788">
                  <a:moveTo>
                    <a:pt x="0" y="0"/>
                  </a:moveTo>
                  <a:lnTo>
                    <a:pt x="4912872" y="0"/>
                  </a:lnTo>
                  <a:lnTo>
                    <a:pt x="4912872" y="1845788"/>
                  </a:lnTo>
                  <a:lnTo>
                    <a:pt x="0" y="1845788"/>
                  </a:lnTo>
                  <a:close/>
                </a:path>
              </a:pathLst>
            </a:custGeom>
            <a:solidFill>
              <a:srgbClr val="CAD6C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1306" y="2939402"/>
            <a:ext cx="3206303" cy="3192506"/>
            <a:chOff x="0" y="0"/>
            <a:chExt cx="6412605" cy="63850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412605" cy="6385012"/>
              <a:chOff x="0" y="0"/>
              <a:chExt cx="1266687" cy="12612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66687" cy="1261237"/>
              </a:xfrm>
              <a:custGeom>
                <a:avLst/>
                <a:gdLst/>
                <a:ahLst/>
                <a:cxnLst/>
                <a:rect l="l" t="t" r="r" b="b"/>
                <a:pathLst>
                  <a:path w="1266687" h="1261237">
                    <a:moveTo>
                      <a:pt x="0" y="0"/>
                    </a:moveTo>
                    <a:lnTo>
                      <a:pt x="1266687" y="0"/>
                    </a:lnTo>
                    <a:lnTo>
                      <a:pt x="1266687" y="1261237"/>
                    </a:lnTo>
                    <a:lnTo>
                      <a:pt x="0" y="1261237"/>
                    </a:lnTo>
                    <a:close/>
                  </a:path>
                </a:pathLst>
              </a:custGeom>
              <a:solidFill>
                <a:srgbClr val="FFFFFF">
                  <a:alpha val="33725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39"/>
                  </a:lnSpc>
                </a:pPr>
                <a:endParaRPr sz="1200"/>
              </a:p>
            </p:txBody>
          </p:sp>
        </p:grpSp>
        <p:sp>
          <p:nvSpPr>
            <p:cNvPr id="10" name="AutoShape 10"/>
            <p:cNvSpPr/>
            <p:nvPr/>
          </p:nvSpPr>
          <p:spPr>
            <a:xfrm>
              <a:off x="0" y="0"/>
              <a:ext cx="6412605" cy="0"/>
            </a:xfrm>
            <a:prstGeom prst="line">
              <a:avLst/>
            </a:prstGeom>
            <a:ln w="38100" cap="flat">
              <a:solidFill>
                <a:srgbClr val="6C8C7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841104" y="3137379"/>
            <a:ext cx="300043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b="1" dirty="0">
                <a:solidFill>
                  <a:srgbClr val="506059"/>
                </a:solidFill>
                <a:latin typeface="Source Han Serif KR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8170" y="3693534"/>
            <a:ext cx="3000439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ko-KR" altLang="en-US" sz="1867" spc="-75" dirty="0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탄소 중립 실천 </a:t>
            </a:r>
            <a:r>
              <a:rPr lang="ko-KR" altLang="en-US" sz="1867" spc="-75" dirty="0" err="1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포인트제</a:t>
            </a:r>
            <a:endParaRPr lang="en-US" altLang="ko-KR" sz="1867" spc="-75" dirty="0" smtClean="0">
              <a:solidFill>
                <a:srgbClr val="5060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2240"/>
              </a:lnSpc>
            </a:pPr>
            <a:r>
              <a:rPr lang="en-US" sz="1867" spc="-75" dirty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sz="1867" spc="-75" dirty="0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                (22.1~)</a:t>
            </a:r>
            <a:endParaRPr lang="en-US" sz="1867" spc="-75" dirty="0">
              <a:solidFill>
                <a:srgbClr val="5060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1104" y="4287154"/>
            <a:ext cx="300043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ko-KR" altLang="en-US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국민의 약 </a:t>
            </a:r>
            <a:r>
              <a:rPr lang="en-US" altLang="ko-KR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35</a:t>
            </a:r>
            <a:r>
              <a:rPr lang="ko-KR" altLang="en-US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만명 정도 참여 중</a:t>
            </a:r>
            <a:endParaRPr lang="en-US" altLang="ko-KR" sz="1400" spc="-35" dirty="0" smtClean="0">
              <a:solidFill>
                <a:srgbClr val="49544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1960"/>
              </a:lnSpc>
            </a:pPr>
            <a:r>
              <a:rPr lang="ko-KR" altLang="en-US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인구 중 약 </a:t>
            </a:r>
            <a:r>
              <a:rPr lang="en-US" altLang="ko-KR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0.7% </a:t>
            </a:r>
            <a:r>
              <a:rPr lang="ko-KR" altLang="en-US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정도 참여</a:t>
            </a:r>
            <a:endParaRPr lang="en-US" sz="1400" spc="-35" dirty="0">
              <a:solidFill>
                <a:srgbClr val="49544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1960"/>
              </a:lnSpc>
            </a:pPr>
            <a:endParaRPr lang="en-US" sz="1400" spc="-35" dirty="0">
              <a:solidFill>
                <a:srgbClr val="49544F"/>
              </a:solidFill>
              <a:ea typeface="Source Han Sans KR Normal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4492849" y="2939402"/>
            <a:ext cx="3206303" cy="3192506"/>
            <a:chOff x="0" y="0"/>
            <a:chExt cx="6412605" cy="638501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412605" cy="6385012"/>
              <a:chOff x="0" y="0"/>
              <a:chExt cx="1266687" cy="12612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66687" cy="1261237"/>
              </a:xfrm>
              <a:custGeom>
                <a:avLst/>
                <a:gdLst/>
                <a:ahLst/>
                <a:cxnLst/>
                <a:rect l="l" t="t" r="r" b="b"/>
                <a:pathLst>
                  <a:path w="1266687" h="1261237">
                    <a:moveTo>
                      <a:pt x="0" y="0"/>
                    </a:moveTo>
                    <a:lnTo>
                      <a:pt x="1266687" y="0"/>
                    </a:lnTo>
                    <a:lnTo>
                      <a:pt x="1266687" y="1261237"/>
                    </a:lnTo>
                    <a:lnTo>
                      <a:pt x="0" y="1261237"/>
                    </a:lnTo>
                    <a:close/>
                  </a:path>
                </a:pathLst>
              </a:custGeom>
              <a:solidFill>
                <a:srgbClr val="FFFFFF">
                  <a:alpha val="33725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39"/>
                  </a:lnSpc>
                </a:pPr>
                <a:endParaRPr sz="1200"/>
              </a:p>
            </p:txBody>
          </p:sp>
        </p:grpSp>
        <p:sp>
          <p:nvSpPr>
            <p:cNvPr id="18" name="AutoShape 18"/>
            <p:cNvSpPr/>
            <p:nvPr/>
          </p:nvSpPr>
          <p:spPr>
            <a:xfrm>
              <a:off x="0" y="0"/>
              <a:ext cx="6412605" cy="0"/>
            </a:xfrm>
            <a:prstGeom prst="line">
              <a:avLst/>
            </a:prstGeom>
            <a:ln w="38100" cap="flat">
              <a:solidFill>
                <a:srgbClr val="6C8C7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4698713" y="3137379"/>
            <a:ext cx="300043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b="1" dirty="0">
                <a:solidFill>
                  <a:srgbClr val="506059"/>
                </a:solidFill>
                <a:latin typeface="Source Han Serif KR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698713" y="3694874"/>
            <a:ext cx="300043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ko-KR" altLang="en-US" sz="1867" spc="-75" dirty="0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탄소포인트 제도</a:t>
            </a:r>
            <a:endParaRPr lang="en-US" sz="1867" spc="-75" dirty="0">
              <a:solidFill>
                <a:srgbClr val="5060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707568" y="4254751"/>
            <a:ext cx="300043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ko-KR" altLang="en-US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국민의 약 </a:t>
            </a:r>
            <a:r>
              <a:rPr lang="en-US" altLang="ko-KR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</a:t>
            </a:r>
            <a:r>
              <a:rPr lang="ko-KR" altLang="en-US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만명 정도 참여 중</a:t>
            </a:r>
            <a:r>
              <a:rPr lang="en-US" altLang="ko-KR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400" spc="-35" dirty="0">
              <a:solidFill>
                <a:srgbClr val="49544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1960"/>
              </a:lnSpc>
            </a:pPr>
            <a:r>
              <a:rPr lang="ko-KR" altLang="en-US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 인구 중 약 </a:t>
            </a:r>
            <a:r>
              <a:rPr lang="en-US" altLang="ko-KR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4% </a:t>
            </a:r>
            <a:r>
              <a:rPr lang="ko-KR" altLang="en-US" sz="1400" spc="-35" dirty="0" smtClean="0">
                <a:solidFill>
                  <a:srgbClr val="49544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정도 참여</a:t>
            </a:r>
            <a:endParaRPr lang="en-US" sz="1400" spc="-35" dirty="0">
              <a:solidFill>
                <a:srgbClr val="49544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ts val="1960"/>
              </a:lnSpc>
            </a:pPr>
            <a:endParaRPr lang="en-US" sz="1400" spc="-35" dirty="0">
              <a:solidFill>
                <a:srgbClr val="49544F"/>
              </a:solidFill>
              <a:ea typeface="Source Han Sans KR Normal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8350457" y="2939402"/>
            <a:ext cx="3206303" cy="3192506"/>
            <a:chOff x="0" y="0"/>
            <a:chExt cx="6412605" cy="6385012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6412605" cy="6385012"/>
              <a:chOff x="0" y="0"/>
              <a:chExt cx="1266687" cy="126123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66687" cy="1261237"/>
              </a:xfrm>
              <a:custGeom>
                <a:avLst/>
                <a:gdLst/>
                <a:ahLst/>
                <a:cxnLst/>
                <a:rect l="l" t="t" r="r" b="b"/>
                <a:pathLst>
                  <a:path w="1266687" h="1261237">
                    <a:moveTo>
                      <a:pt x="0" y="0"/>
                    </a:moveTo>
                    <a:lnTo>
                      <a:pt x="1266687" y="0"/>
                    </a:lnTo>
                    <a:lnTo>
                      <a:pt x="1266687" y="1261237"/>
                    </a:lnTo>
                    <a:lnTo>
                      <a:pt x="0" y="1261237"/>
                    </a:lnTo>
                    <a:close/>
                  </a:path>
                </a:pathLst>
              </a:custGeom>
              <a:solidFill>
                <a:srgbClr val="FFFFFF">
                  <a:alpha val="33725"/>
                </a:srgbClr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39"/>
                  </a:lnSpc>
                </a:pPr>
                <a:endParaRPr sz="1200"/>
              </a:p>
            </p:txBody>
          </p:sp>
        </p:grpSp>
        <p:sp>
          <p:nvSpPr>
            <p:cNvPr id="26" name="AutoShape 26"/>
            <p:cNvSpPr/>
            <p:nvPr/>
          </p:nvSpPr>
          <p:spPr>
            <a:xfrm>
              <a:off x="0" y="0"/>
              <a:ext cx="6412605" cy="0"/>
            </a:xfrm>
            <a:prstGeom prst="line">
              <a:avLst/>
            </a:prstGeom>
            <a:ln w="38100" cap="flat">
              <a:solidFill>
                <a:srgbClr val="6C8C7D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8556321" y="3137379"/>
            <a:ext cx="300043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b="1" dirty="0">
                <a:solidFill>
                  <a:srgbClr val="506059"/>
                </a:solidFill>
                <a:latin typeface="Source Han Serif KR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56321" y="3694874"/>
            <a:ext cx="300043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ko-KR" altLang="en-US" sz="1867" spc="-75" dirty="0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온실가스 </a:t>
            </a:r>
            <a:r>
              <a:rPr lang="ko-KR" altLang="en-US" sz="1867" spc="-75" dirty="0" err="1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배출권</a:t>
            </a:r>
            <a:r>
              <a:rPr lang="ko-KR" altLang="en-US" sz="1867" spc="-75" dirty="0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거래제</a:t>
            </a:r>
            <a:endParaRPr lang="en-US" sz="1867" spc="-75" dirty="0">
              <a:solidFill>
                <a:srgbClr val="5060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60697" y="368629"/>
            <a:ext cx="7792966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기업</a:t>
            </a:r>
            <a:r>
              <a:rPr lang="en-US" altLang="ko-KR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, </a:t>
            </a: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국민들의 참여도</a:t>
            </a:r>
            <a:endParaRPr lang="en-US" sz="5334" spc="-213" dirty="0">
              <a:solidFill>
                <a:srgbClr val="3B4B44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32" name="TextBox 12"/>
          <p:cNvSpPr txBox="1"/>
          <p:nvPr/>
        </p:nvSpPr>
        <p:spPr>
          <a:xfrm>
            <a:off x="1389479" y="3152324"/>
            <a:ext cx="138339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ko-KR" altLang="en-US" sz="1867" b="1" spc="-75" dirty="0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국민</a:t>
            </a:r>
            <a:r>
              <a:rPr lang="en-US" altLang="ko-KR" sz="1867" b="1" spc="-75" dirty="0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867" b="1" spc="-75" dirty="0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</a:t>
            </a:r>
            <a:endParaRPr lang="en-US" sz="1867" b="1" spc="-75" dirty="0">
              <a:solidFill>
                <a:srgbClr val="5060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12"/>
          <p:cNvSpPr txBox="1"/>
          <p:nvPr/>
        </p:nvSpPr>
        <p:spPr>
          <a:xfrm>
            <a:off x="5327893" y="3143009"/>
            <a:ext cx="138339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ko-KR" altLang="en-US" sz="1867" b="1" spc="-75" dirty="0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국민</a:t>
            </a:r>
            <a:endParaRPr lang="en-US" sz="1867" b="1" spc="-75" dirty="0">
              <a:solidFill>
                <a:srgbClr val="5060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TextBox 12"/>
          <p:cNvSpPr txBox="1"/>
          <p:nvPr/>
        </p:nvSpPr>
        <p:spPr>
          <a:xfrm>
            <a:off x="9236469" y="3143635"/>
            <a:ext cx="138339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ko-KR" altLang="en-US" sz="1867" b="1" spc="-75" dirty="0" smtClean="0">
                <a:solidFill>
                  <a:srgbClr val="506059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</a:t>
            </a:r>
            <a:endParaRPr lang="en-US" sz="1867" b="1" spc="-75" dirty="0">
              <a:solidFill>
                <a:srgbClr val="506059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15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98" y="4915422"/>
            <a:ext cx="981212" cy="8954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20" y="4738274"/>
            <a:ext cx="2281122" cy="127252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341" y="3970830"/>
            <a:ext cx="2950534" cy="20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/>
          <p:nvPr/>
        </p:nvGrpSpPr>
        <p:grpSpPr>
          <a:xfrm>
            <a:off x="-173985" y="1"/>
            <a:ext cx="12362958" cy="6857999"/>
            <a:chOff x="0" y="-374084"/>
            <a:chExt cx="3256088" cy="1872461"/>
          </a:xfrm>
        </p:grpSpPr>
        <p:sp>
          <p:nvSpPr>
            <p:cNvPr id="3" name="Freeform 38"/>
            <p:cNvSpPr/>
            <p:nvPr/>
          </p:nvSpPr>
          <p:spPr>
            <a:xfrm>
              <a:off x="45026" y="-374084"/>
              <a:ext cx="3211062" cy="1872461"/>
            </a:xfrm>
            <a:custGeom>
              <a:avLst/>
              <a:gdLst/>
              <a:ahLst/>
              <a:cxnLst/>
              <a:rect l="l" t="t" r="r" b="b"/>
              <a:pathLst>
                <a:path w="4893197" h="2773643">
                  <a:moveTo>
                    <a:pt x="0" y="0"/>
                  </a:moveTo>
                  <a:lnTo>
                    <a:pt x="4893197" y="0"/>
                  </a:lnTo>
                  <a:lnTo>
                    <a:pt x="4893197" y="2773643"/>
                  </a:lnTo>
                  <a:lnTo>
                    <a:pt x="0" y="2773643"/>
                  </a:lnTo>
                  <a:close/>
                </a:path>
              </a:pathLst>
            </a:custGeom>
            <a:solidFill>
              <a:srgbClr val="6C8C7D">
                <a:alpha val="74902"/>
              </a:srgbClr>
            </a:solidFill>
          </p:spPr>
        </p:sp>
        <p:sp>
          <p:nvSpPr>
            <p:cNvPr id="4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31"/>
          <p:cNvSpPr txBox="1"/>
          <p:nvPr/>
        </p:nvSpPr>
        <p:spPr>
          <a:xfrm>
            <a:off x="460697" y="368629"/>
            <a:ext cx="6854503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chemeClr val="bg1"/>
                </a:solidFill>
                <a:ea typeface="문체부 제목 돋음체" panose="020B0609000101010101" pitchFamily="49" charset="-127"/>
              </a:rPr>
              <a:t>우리나라의 기후변화</a:t>
            </a:r>
            <a:endParaRPr lang="en-US" sz="5334" spc="-213" dirty="0">
              <a:solidFill>
                <a:schemeClr val="bg1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10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16</a:t>
            </a:r>
            <a:endParaRPr lang="en-US" sz="1600" dirty="0" smtClean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35857" y="5893104"/>
            <a:ext cx="10274962" cy="461665"/>
          </a:xfrm>
          <a:prstGeom prst="rect">
            <a:avLst/>
          </a:prstGeom>
          <a:gradFill flip="none" rotWithShape="1">
            <a:gsLst>
              <a:gs pos="21000">
                <a:schemeClr val="accent3">
                  <a:lumMod val="67000"/>
                </a:schemeClr>
              </a:gs>
              <a:gs pos="6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r>
              <a:rPr lang="ko-KR" altLang="en-US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한반도 경제적 손실 최근 </a:t>
            </a:r>
            <a:r>
              <a:rPr lang="en-US" altLang="ko-KR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</a:t>
            </a:r>
            <a:r>
              <a:rPr lang="ko-KR" altLang="en-US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년간 </a:t>
            </a:r>
            <a:r>
              <a:rPr lang="en-US" altLang="ko-KR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천억원</a:t>
            </a:r>
            <a:r>
              <a:rPr lang="en-US" altLang="ko-KR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전세계는 </a:t>
            </a:r>
            <a:r>
              <a:rPr lang="en-US" altLang="ko-KR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1440</a:t>
            </a:r>
            <a:r>
              <a:rPr lang="ko-KR" altLang="en-US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억달러</a:t>
            </a:r>
            <a:r>
              <a:rPr lang="en-US" altLang="ko-KR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한화 </a:t>
            </a:r>
            <a:r>
              <a:rPr lang="en-US" altLang="ko-KR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160</a:t>
            </a:r>
            <a:r>
              <a:rPr lang="ko-KR" altLang="en-US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r>
              <a:rPr lang="en-US" altLang="ko-KR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2400" spc="-213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수준</a:t>
            </a:r>
            <a:endParaRPr lang="en-US" altLang="ko-KR" sz="2400" spc="-213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-1416242" y="2672242"/>
            <a:ext cx="5266578" cy="2973791"/>
            <a:chOff x="-1405778" y="2099397"/>
            <a:chExt cx="5266578" cy="2973791"/>
          </a:xfrm>
        </p:grpSpPr>
        <p:grpSp>
          <p:nvGrpSpPr>
            <p:cNvPr id="13" name="Group 8"/>
            <p:cNvGrpSpPr/>
            <p:nvPr/>
          </p:nvGrpSpPr>
          <p:grpSpPr>
            <a:xfrm>
              <a:off x="-1405778" y="2099397"/>
              <a:ext cx="5266578" cy="2973791"/>
              <a:chOff x="0" y="-57150"/>
              <a:chExt cx="2960383" cy="869950"/>
            </a:xfrm>
          </p:grpSpPr>
          <p:sp>
            <p:nvSpPr>
              <p:cNvPr id="14" name="Freeform 9"/>
              <p:cNvSpPr/>
              <p:nvPr/>
            </p:nvSpPr>
            <p:spPr>
              <a:xfrm>
                <a:off x="971635" y="520"/>
                <a:ext cx="1988748" cy="683141"/>
              </a:xfrm>
              <a:custGeom>
                <a:avLst/>
                <a:gdLst/>
                <a:ahLst/>
                <a:cxnLst/>
                <a:rect l="l" t="t" r="r" b="b"/>
                <a:pathLst>
                  <a:path w="2076250" h="909546">
                    <a:moveTo>
                      <a:pt x="0" y="0"/>
                    </a:moveTo>
                    <a:lnTo>
                      <a:pt x="2076250" y="0"/>
                    </a:lnTo>
                    <a:lnTo>
                      <a:pt x="2076250" y="909546"/>
                    </a:lnTo>
                    <a:lnTo>
                      <a:pt x="0" y="909546"/>
                    </a:ln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  <p:sp>
            <p:nvSpPr>
              <p:cNvPr id="16" name="TextBox 10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39"/>
                  </a:lnSpc>
                </a:pPr>
                <a:endParaRPr sz="1200"/>
              </a:p>
            </p:txBody>
          </p:sp>
        </p:grpSp>
        <p:sp>
          <p:nvSpPr>
            <p:cNvPr id="9" name="TextBox 31"/>
            <p:cNvSpPr txBox="1"/>
            <p:nvPr/>
          </p:nvSpPr>
          <p:spPr>
            <a:xfrm>
              <a:off x="422597" y="2492197"/>
              <a:ext cx="3369292" cy="1846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연평균 기온은 약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1.8℃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spc="-213" dirty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상승</a:t>
              </a:r>
              <a:endParaRPr lang="en-US" altLang="ko-KR" sz="2000" spc="-213" dirty="0" smtClean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여름은 약 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19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일 ⇧ 겨울은 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18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일 </a:t>
              </a:r>
              <a:r>
                <a:rPr lang="ko-KR" altLang="en-US" sz="2000" spc="-213" dirty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⇩ </a:t>
              </a:r>
              <a:endParaRPr lang="en-US" altLang="ko-KR" sz="2000" spc="-213" dirty="0" smtClean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8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월 열대야 일수는 약 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1.8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일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-&gt; 6.2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일 </a:t>
              </a:r>
              <a:endParaRPr lang="en-US" altLang="ko-KR" sz="2000" spc="-213" dirty="0" smtClean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해수면은 연평균 약 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2.97mm 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⇧</a:t>
              </a:r>
              <a:endParaRPr lang="en-US" altLang="ko-KR" sz="2000" spc="-213" dirty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314148" y="2869378"/>
            <a:ext cx="3538021" cy="2335213"/>
            <a:chOff x="4269363" y="2297012"/>
            <a:chExt cx="3538021" cy="2335213"/>
          </a:xfrm>
        </p:grpSpPr>
        <p:sp>
          <p:nvSpPr>
            <p:cNvPr id="19" name="Freeform 9"/>
            <p:cNvSpPr/>
            <p:nvPr/>
          </p:nvSpPr>
          <p:spPr>
            <a:xfrm>
              <a:off x="4269363" y="2297012"/>
              <a:ext cx="3538021" cy="2335213"/>
            </a:xfrm>
            <a:custGeom>
              <a:avLst/>
              <a:gdLst/>
              <a:ahLst/>
              <a:cxnLst/>
              <a:rect l="l" t="t" r="r" b="b"/>
              <a:pathLst>
                <a:path w="2076250" h="909546">
                  <a:moveTo>
                    <a:pt x="0" y="0"/>
                  </a:moveTo>
                  <a:lnTo>
                    <a:pt x="2076250" y="0"/>
                  </a:lnTo>
                  <a:lnTo>
                    <a:pt x="2076250" y="909546"/>
                  </a:lnTo>
                  <a:lnTo>
                    <a:pt x="0" y="909546"/>
                  </a:ln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  <p:sp>
          <p:nvSpPr>
            <p:cNvPr id="5" name="직사각형 4"/>
            <p:cNvSpPr/>
            <p:nvPr/>
          </p:nvSpPr>
          <p:spPr>
            <a:xfrm>
              <a:off x="4351060" y="2484003"/>
              <a:ext cx="334991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평균기온 현재 </a:t>
              </a:r>
              <a:r>
                <a:rPr lang="ko-KR" altLang="en-US" sz="2000" spc="-213" dirty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대비 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3.2℃ 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상승</a:t>
              </a:r>
              <a:endParaRPr lang="en-US" altLang="ko-KR" sz="2000" spc="-213" dirty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열대야 일수 약 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30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일</a:t>
              </a:r>
              <a:endParaRPr lang="en-US" altLang="ko-KR" sz="2000" spc="-213" dirty="0" smtClean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강수량 </a:t>
              </a:r>
              <a:r>
                <a:rPr lang="ko-KR" altLang="en-US" sz="2000" spc="-213" dirty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약 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15.6% 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증가</a:t>
              </a:r>
              <a:endParaRPr lang="en-US" altLang="ko-KR" sz="2000" spc="-213" dirty="0" smtClean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해수면 약 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27cm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⇧</a:t>
              </a:r>
              <a:endParaRPr lang="en-US" altLang="ko-KR" sz="2000" spc="-213" dirty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308311" y="2869378"/>
            <a:ext cx="3547546" cy="2335213"/>
            <a:chOff x="8215453" y="2303078"/>
            <a:chExt cx="3547546" cy="2335213"/>
          </a:xfrm>
        </p:grpSpPr>
        <p:sp>
          <p:nvSpPr>
            <p:cNvPr id="20" name="Freeform 9"/>
            <p:cNvSpPr/>
            <p:nvPr/>
          </p:nvSpPr>
          <p:spPr>
            <a:xfrm>
              <a:off x="8215453" y="2303078"/>
              <a:ext cx="3538021" cy="2335213"/>
            </a:xfrm>
            <a:custGeom>
              <a:avLst/>
              <a:gdLst/>
              <a:ahLst/>
              <a:cxnLst/>
              <a:rect l="l" t="t" r="r" b="b"/>
              <a:pathLst>
                <a:path w="2076250" h="909546">
                  <a:moveTo>
                    <a:pt x="0" y="0"/>
                  </a:moveTo>
                  <a:lnTo>
                    <a:pt x="2076250" y="0"/>
                  </a:lnTo>
                  <a:lnTo>
                    <a:pt x="2076250" y="909546"/>
                  </a:lnTo>
                  <a:lnTo>
                    <a:pt x="0" y="909546"/>
                  </a:ln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</p:sp>
        <p:sp>
          <p:nvSpPr>
            <p:cNvPr id="6" name="직사각형 5"/>
            <p:cNvSpPr/>
            <p:nvPr/>
          </p:nvSpPr>
          <p:spPr>
            <a:xfrm>
              <a:off x="8317836" y="2609590"/>
              <a:ext cx="3445163" cy="1416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spc="-213" dirty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2050</a:t>
              </a:r>
              <a:r>
                <a:rPr lang="ko-KR" altLang="en-US" sz="2000" spc="-213" dirty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년 탄소중립 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달성 시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평균 </a:t>
              </a:r>
              <a:r>
                <a:rPr lang="ko-KR" altLang="en-US" sz="2000" spc="-213" dirty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기온 현재 대비 약 </a:t>
              </a:r>
              <a:r>
                <a:rPr lang="en-US" altLang="ko-KR" sz="2000" spc="-213" dirty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2.6</a:t>
              </a:r>
              <a:r>
                <a:rPr lang="en-US" altLang="ko-KR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℃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상승</a:t>
              </a:r>
              <a:endParaRPr lang="en-US" altLang="ko-KR" sz="2000" spc="-213" dirty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강수량 </a:t>
              </a:r>
              <a:r>
                <a:rPr lang="ko-KR" altLang="en-US" sz="2000" spc="-213" dirty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약 </a:t>
              </a:r>
              <a:r>
                <a:rPr lang="en-US" altLang="ko-KR" sz="2000" spc="-213" dirty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3% </a:t>
              </a:r>
              <a:r>
                <a:rPr lang="ko-KR" altLang="en-US" sz="2000" spc="-213" dirty="0" smtClean="0">
                  <a:solidFill>
                    <a:schemeClr val="accent6">
                      <a:lumMod val="75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증가</a:t>
              </a:r>
              <a:endParaRPr lang="ko-KR" altLang="en-US" sz="2000" spc="-213" dirty="0">
                <a:solidFill>
                  <a:schemeClr val="accent6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55" y="826411"/>
            <a:ext cx="2638606" cy="1514137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300151" y="2446637"/>
            <a:ext cx="1173892" cy="50662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2050</a:t>
            </a:r>
            <a:r>
              <a:rPr lang="ko-KR" altLang="en-US" dirty="0" smtClean="0"/>
              <a:t>년 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88324" y="2438400"/>
            <a:ext cx="1173892" cy="50662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2023</a:t>
            </a:r>
            <a:r>
              <a:rPr lang="ko-KR" altLang="en-US" dirty="0" smtClean="0"/>
              <a:t>년 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298223" y="2473358"/>
            <a:ext cx="2400145" cy="50662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정책 성공 시 </a:t>
            </a:r>
            <a:r>
              <a:rPr lang="en-US" altLang="ko-KR" dirty="0" smtClean="0"/>
              <a:t>2050</a:t>
            </a:r>
            <a:r>
              <a:rPr lang="ko-KR" altLang="en-US" dirty="0" smtClean="0"/>
              <a:t>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39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60697" y="368629"/>
            <a:ext cx="10063216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2050 </a:t>
            </a: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탄소 중립 정책 예측</a:t>
            </a:r>
            <a:endParaRPr lang="en-US" sz="5334" spc="-213" dirty="0">
              <a:solidFill>
                <a:srgbClr val="3B4B44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17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5884" y="1962214"/>
            <a:ext cx="11240876" cy="4563277"/>
            <a:chOff x="3748289" y="2605531"/>
            <a:chExt cx="7814821" cy="3412813"/>
          </a:xfrm>
        </p:grpSpPr>
        <p:grpSp>
          <p:nvGrpSpPr>
            <p:cNvPr id="14" name="Group 8"/>
            <p:cNvGrpSpPr/>
            <p:nvPr/>
          </p:nvGrpSpPr>
          <p:grpSpPr>
            <a:xfrm rot="-10800000">
              <a:off x="9214828" y="2939314"/>
              <a:ext cx="431029" cy="2744048"/>
              <a:chOff x="0" y="0"/>
              <a:chExt cx="862057" cy="5488096"/>
            </a:xfrm>
          </p:grpSpPr>
          <p:sp>
            <p:nvSpPr>
              <p:cNvPr id="49" name="AutoShape 9"/>
              <p:cNvSpPr/>
              <p:nvPr/>
            </p:nvSpPr>
            <p:spPr>
              <a:xfrm>
                <a:off x="0" y="0"/>
                <a:ext cx="862057" cy="0"/>
              </a:xfrm>
              <a:prstGeom prst="line">
                <a:avLst/>
              </a:prstGeom>
              <a:ln w="25400" cap="flat">
                <a:solidFill>
                  <a:srgbClr val="536D6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0" name="AutoShape 10"/>
              <p:cNvSpPr/>
              <p:nvPr/>
            </p:nvSpPr>
            <p:spPr>
              <a:xfrm rot="5400000">
                <a:off x="-1894691" y="2731348"/>
                <a:ext cx="5488096" cy="0"/>
              </a:xfrm>
              <a:prstGeom prst="line">
                <a:avLst/>
              </a:prstGeom>
              <a:ln w="25400" cap="flat">
                <a:solidFill>
                  <a:srgbClr val="536D6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1" name="AutoShape 11"/>
              <p:cNvSpPr/>
              <p:nvPr/>
            </p:nvSpPr>
            <p:spPr>
              <a:xfrm>
                <a:off x="0" y="1820899"/>
                <a:ext cx="862057" cy="0"/>
              </a:xfrm>
              <a:prstGeom prst="line">
                <a:avLst/>
              </a:prstGeom>
              <a:ln w="25400" cap="flat">
                <a:solidFill>
                  <a:srgbClr val="536D6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2" name="AutoShape 12"/>
              <p:cNvSpPr/>
              <p:nvPr/>
            </p:nvSpPr>
            <p:spPr>
              <a:xfrm>
                <a:off x="0" y="3641797"/>
                <a:ext cx="862057" cy="0"/>
              </a:xfrm>
              <a:prstGeom prst="line">
                <a:avLst/>
              </a:prstGeom>
              <a:ln w="25400" cap="flat">
                <a:solidFill>
                  <a:srgbClr val="536D6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53" name="AutoShape 13"/>
              <p:cNvSpPr/>
              <p:nvPr/>
            </p:nvSpPr>
            <p:spPr>
              <a:xfrm>
                <a:off x="0" y="5462696"/>
                <a:ext cx="862057" cy="0"/>
              </a:xfrm>
              <a:prstGeom prst="line">
                <a:avLst/>
              </a:prstGeom>
              <a:ln w="25400" cap="flat">
                <a:solidFill>
                  <a:srgbClr val="536D62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15" name="Group 14"/>
            <p:cNvGrpSpPr/>
            <p:nvPr/>
          </p:nvGrpSpPr>
          <p:grpSpPr>
            <a:xfrm>
              <a:off x="9627579" y="2605531"/>
              <a:ext cx="1935531" cy="667563"/>
              <a:chOff x="0" y="0"/>
              <a:chExt cx="672944" cy="232098"/>
            </a:xfrm>
          </p:grpSpPr>
          <p:sp>
            <p:nvSpPr>
              <p:cNvPr id="47" name="Freeform 15"/>
              <p:cNvSpPr/>
              <p:nvPr/>
            </p:nvSpPr>
            <p:spPr>
              <a:xfrm>
                <a:off x="0" y="0"/>
                <a:ext cx="672944" cy="232098"/>
              </a:xfrm>
              <a:custGeom>
                <a:avLst/>
                <a:gdLst/>
                <a:ahLst/>
                <a:cxnLst/>
                <a:rect l="l" t="t" r="r" b="b"/>
                <a:pathLst>
                  <a:path w="672944" h="232098">
                    <a:moveTo>
                      <a:pt x="0" y="0"/>
                    </a:moveTo>
                    <a:lnTo>
                      <a:pt x="672944" y="0"/>
                    </a:lnTo>
                    <a:lnTo>
                      <a:pt x="672944" y="232098"/>
                    </a:lnTo>
                    <a:lnTo>
                      <a:pt x="0" y="232098"/>
                    </a:lnTo>
                    <a:close/>
                  </a:path>
                </a:pathLst>
              </a:custGeom>
              <a:solidFill>
                <a:srgbClr val="CAD6CD"/>
              </a:solidFill>
            </p:spPr>
          </p:sp>
          <p:sp>
            <p:nvSpPr>
              <p:cNvPr id="48" name="TextBox 1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80"/>
                  </a:lnSpc>
                </a:pPr>
                <a:r>
                  <a:rPr lang="en-US" sz="1600">
                    <a:solidFill>
                      <a:srgbClr val="FFFFFF"/>
                    </a:solidFill>
                    <a:ea typeface="Source Han Sans KR Medium"/>
                  </a:rPr>
                  <a:t>국가 5</a:t>
                </a:r>
              </a:p>
            </p:txBody>
          </p:sp>
        </p:grpSp>
        <p:grpSp>
          <p:nvGrpSpPr>
            <p:cNvPr id="16" name="Group 17"/>
            <p:cNvGrpSpPr/>
            <p:nvPr/>
          </p:nvGrpSpPr>
          <p:grpSpPr>
            <a:xfrm>
              <a:off x="9627579" y="3520614"/>
              <a:ext cx="1935531" cy="667563"/>
              <a:chOff x="0" y="0"/>
              <a:chExt cx="672944" cy="232098"/>
            </a:xfrm>
          </p:grpSpPr>
          <p:sp>
            <p:nvSpPr>
              <p:cNvPr id="45" name="Freeform 18"/>
              <p:cNvSpPr/>
              <p:nvPr/>
            </p:nvSpPr>
            <p:spPr>
              <a:xfrm>
                <a:off x="0" y="0"/>
                <a:ext cx="672944" cy="232098"/>
              </a:xfrm>
              <a:custGeom>
                <a:avLst/>
                <a:gdLst/>
                <a:ahLst/>
                <a:cxnLst/>
                <a:rect l="l" t="t" r="r" b="b"/>
                <a:pathLst>
                  <a:path w="672944" h="232098">
                    <a:moveTo>
                      <a:pt x="0" y="0"/>
                    </a:moveTo>
                    <a:lnTo>
                      <a:pt x="672944" y="0"/>
                    </a:lnTo>
                    <a:lnTo>
                      <a:pt x="672944" y="232098"/>
                    </a:lnTo>
                    <a:lnTo>
                      <a:pt x="0" y="232098"/>
                    </a:lnTo>
                    <a:close/>
                  </a:path>
                </a:pathLst>
              </a:custGeom>
              <a:solidFill>
                <a:srgbClr val="A6B8AB"/>
              </a:solidFill>
            </p:spPr>
          </p:sp>
          <p:sp>
            <p:nvSpPr>
              <p:cNvPr id="46" name="TextBox 1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80"/>
                  </a:lnSpc>
                </a:pPr>
                <a:r>
                  <a:rPr lang="en-US" sz="1600">
                    <a:solidFill>
                      <a:srgbClr val="FFFFFF"/>
                    </a:solidFill>
                    <a:ea typeface="Source Han Sans KR Medium"/>
                  </a:rPr>
                  <a:t>국가 6</a:t>
                </a:r>
              </a:p>
            </p:txBody>
          </p:sp>
        </p:grpSp>
        <p:grpSp>
          <p:nvGrpSpPr>
            <p:cNvPr id="17" name="Group 20"/>
            <p:cNvGrpSpPr/>
            <p:nvPr/>
          </p:nvGrpSpPr>
          <p:grpSpPr>
            <a:xfrm>
              <a:off x="9627579" y="4435698"/>
              <a:ext cx="1935531" cy="667563"/>
              <a:chOff x="0" y="0"/>
              <a:chExt cx="672944" cy="232098"/>
            </a:xfrm>
          </p:grpSpPr>
          <p:sp>
            <p:nvSpPr>
              <p:cNvPr id="43" name="Freeform 21"/>
              <p:cNvSpPr/>
              <p:nvPr/>
            </p:nvSpPr>
            <p:spPr>
              <a:xfrm>
                <a:off x="0" y="0"/>
                <a:ext cx="672944" cy="232098"/>
              </a:xfrm>
              <a:custGeom>
                <a:avLst/>
                <a:gdLst/>
                <a:ahLst/>
                <a:cxnLst/>
                <a:rect l="l" t="t" r="r" b="b"/>
                <a:pathLst>
                  <a:path w="672944" h="232098">
                    <a:moveTo>
                      <a:pt x="0" y="0"/>
                    </a:moveTo>
                    <a:lnTo>
                      <a:pt x="672944" y="0"/>
                    </a:lnTo>
                    <a:lnTo>
                      <a:pt x="672944" y="232098"/>
                    </a:lnTo>
                    <a:lnTo>
                      <a:pt x="0" y="232098"/>
                    </a:lnTo>
                    <a:close/>
                  </a:path>
                </a:pathLst>
              </a:custGeom>
              <a:solidFill>
                <a:srgbClr val="6C8C7D"/>
              </a:solidFill>
            </p:spPr>
          </p:sp>
          <p:sp>
            <p:nvSpPr>
              <p:cNvPr id="44" name="TextBox 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80"/>
                  </a:lnSpc>
                </a:pPr>
                <a:r>
                  <a:rPr lang="en-US" sz="1600">
                    <a:solidFill>
                      <a:srgbClr val="FFFFFF"/>
                    </a:solidFill>
                    <a:ea typeface="Source Han Sans KR Medium"/>
                  </a:rPr>
                  <a:t>국가 7</a:t>
                </a:r>
              </a:p>
            </p:txBody>
          </p:sp>
        </p:grpSp>
        <p:sp>
          <p:nvSpPr>
            <p:cNvPr id="41" name="Freeform 24"/>
            <p:cNvSpPr/>
            <p:nvPr/>
          </p:nvSpPr>
          <p:spPr>
            <a:xfrm>
              <a:off x="9627579" y="5350781"/>
              <a:ext cx="1935531" cy="667563"/>
            </a:xfrm>
            <a:custGeom>
              <a:avLst/>
              <a:gdLst/>
              <a:ahLst/>
              <a:cxnLst/>
              <a:rect l="l" t="t" r="r" b="b"/>
              <a:pathLst>
                <a:path w="672944" h="232098">
                  <a:moveTo>
                    <a:pt x="0" y="0"/>
                  </a:moveTo>
                  <a:lnTo>
                    <a:pt x="672944" y="0"/>
                  </a:lnTo>
                  <a:lnTo>
                    <a:pt x="672944" y="232098"/>
                  </a:lnTo>
                  <a:lnTo>
                    <a:pt x="0" y="232098"/>
                  </a:lnTo>
                  <a:close/>
                </a:path>
              </a:pathLst>
            </a:custGeom>
            <a:solidFill>
              <a:srgbClr val="536D62"/>
            </a:solidFill>
          </p:spPr>
        </p:sp>
        <p:grpSp>
          <p:nvGrpSpPr>
            <p:cNvPr id="19" name="Group 26"/>
            <p:cNvGrpSpPr/>
            <p:nvPr/>
          </p:nvGrpSpPr>
          <p:grpSpPr>
            <a:xfrm>
              <a:off x="5664972" y="2939314"/>
              <a:ext cx="431029" cy="2744048"/>
              <a:chOff x="0" y="0"/>
              <a:chExt cx="862057" cy="5488096"/>
            </a:xfrm>
          </p:grpSpPr>
          <p:sp>
            <p:nvSpPr>
              <p:cNvPr id="36" name="AutoShape 27"/>
              <p:cNvSpPr/>
              <p:nvPr/>
            </p:nvSpPr>
            <p:spPr>
              <a:xfrm>
                <a:off x="0" y="0"/>
                <a:ext cx="862057" cy="0"/>
              </a:xfrm>
              <a:prstGeom prst="line">
                <a:avLst/>
              </a:prstGeom>
              <a:ln w="25400" cap="flat">
                <a:solidFill>
                  <a:srgbClr val="536D6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37" name="AutoShape 28"/>
              <p:cNvSpPr/>
              <p:nvPr/>
            </p:nvSpPr>
            <p:spPr>
              <a:xfrm rot="5400000">
                <a:off x="-1894691" y="2731348"/>
                <a:ext cx="5488096" cy="0"/>
              </a:xfrm>
              <a:prstGeom prst="line">
                <a:avLst/>
              </a:prstGeom>
              <a:ln w="25400" cap="flat">
                <a:solidFill>
                  <a:srgbClr val="536D6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38" name="AutoShape 29"/>
              <p:cNvSpPr/>
              <p:nvPr/>
            </p:nvSpPr>
            <p:spPr>
              <a:xfrm>
                <a:off x="0" y="1820899"/>
                <a:ext cx="862057" cy="0"/>
              </a:xfrm>
              <a:prstGeom prst="line">
                <a:avLst/>
              </a:prstGeom>
              <a:ln w="25400" cap="flat">
                <a:solidFill>
                  <a:srgbClr val="536D6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39" name="AutoShape 30"/>
              <p:cNvSpPr/>
              <p:nvPr/>
            </p:nvSpPr>
            <p:spPr>
              <a:xfrm>
                <a:off x="0" y="3641797"/>
                <a:ext cx="862057" cy="0"/>
              </a:xfrm>
              <a:prstGeom prst="line">
                <a:avLst/>
              </a:prstGeom>
              <a:ln w="25400" cap="flat">
                <a:solidFill>
                  <a:srgbClr val="536D62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0" name="AutoShape 31"/>
              <p:cNvSpPr/>
              <p:nvPr/>
            </p:nvSpPr>
            <p:spPr>
              <a:xfrm>
                <a:off x="0" y="5462696"/>
                <a:ext cx="862057" cy="0"/>
              </a:xfrm>
              <a:prstGeom prst="line">
                <a:avLst/>
              </a:prstGeom>
              <a:ln w="25400" cap="flat">
                <a:solidFill>
                  <a:srgbClr val="536D62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grpSp>
          <p:nvGrpSpPr>
            <p:cNvPr id="20" name="Group 32"/>
            <p:cNvGrpSpPr/>
            <p:nvPr/>
          </p:nvGrpSpPr>
          <p:grpSpPr>
            <a:xfrm>
              <a:off x="3749285" y="2605531"/>
              <a:ext cx="1935531" cy="667567"/>
              <a:chOff x="0" y="0"/>
              <a:chExt cx="672944" cy="232099"/>
            </a:xfrm>
          </p:grpSpPr>
          <p:sp>
            <p:nvSpPr>
              <p:cNvPr id="34" name="Freeform 33"/>
              <p:cNvSpPr/>
              <p:nvPr/>
            </p:nvSpPr>
            <p:spPr>
              <a:xfrm>
                <a:off x="0" y="0"/>
                <a:ext cx="672944" cy="232099"/>
              </a:xfrm>
              <a:custGeom>
                <a:avLst/>
                <a:gdLst/>
                <a:ahLst/>
                <a:cxnLst/>
                <a:rect l="l" t="t" r="r" b="b"/>
                <a:pathLst>
                  <a:path w="672944" h="232099">
                    <a:moveTo>
                      <a:pt x="0" y="0"/>
                    </a:moveTo>
                    <a:lnTo>
                      <a:pt x="672944" y="0"/>
                    </a:lnTo>
                    <a:lnTo>
                      <a:pt x="672944" y="232099"/>
                    </a:lnTo>
                    <a:lnTo>
                      <a:pt x="0" y="232099"/>
                    </a:lnTo>
                    <a:close/>
                  </a:path>
                </a:pathLst>
              </a:custGeom>
              <a:solidFill>
                <a:srgbClr val="CAD6CD"/>
              </a:solidFill>
            </p:spPr>
          </p:sp>
          <p:sp>
            <p:nvSpPr>
              <p:cNvPr id="35" name="TextBox 3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80"/>
                  </a:lnSpc>
                </a:pPr>
                <a:r>
                  <a:rPr lang="en-US" sz="1600">
                    <a:solidFill>
                      <a:srgbClr val="FFFFFF"/>
                    </a:solidFill>
                    <a:ea typeface="Source Han Sans KR Medium"/>
                  </a:rPr>
                  <a:t>국가 1</a:t>
                </a:r>
              </a:p>
            </p:txBody>
          </p:sp>
        </p:grpSp>
        <p:grpSp>
          <p:nvGrpSpPr>
            <p:cNvPr id="21" name="Group 35"/>
            <p:cNvGrpSpPr/>
            <p:nvPr/>
          </p:nvGrpSpPr>
          <p:grpSpPr>
            <a:xfrm>
              <a:off x="3748289" y="3520617"/>
              <a:ext cx="1935531" cy="667563"/>
              <a:chOff x="0" y="0"/>
              <a:chExt cx="672944" cy="232098"/>
            </a:xfrm>
          </p:grpSpPr>
          <p:sp>
            <p:nvSpPr>
              <p:cNvPr id="32" name="Freeform 36"/>
              <p:cNvSpPr/>
              <p:nvPr/>
            </p:nvSpPr>
            <p:spPr>
              <a:xfrm>
                <a:off x="0" y="0"/>
                <a:ext cx="672944" cy="232098"/>
              </a:xfrm>
              <a:custGeom>
                <a:avLst/>
                <a:gdLst/>
                <a:ahLst/>
                <a:cxnLst/>
                <a:rect l="l" t="t" r="r" b="b"/>
                <a:pathLst>
                  <a:path w="672944" h="232098">
                    <a:moveTo>
                      <a:pt x="0" y="0"/>
                    </a:moveTo>
                    <a:lnTo>
                      <a:pt x="672944" y="0"/>
                    </a:lnTo>
                    <a:lnTo>
                      <a:pt x="672944" y="232098"/>
                    </a:lnTo>
                    <a:lnTo>
                      <a:pt x="0" y="232098"/>
                    </a:lnTo>
                    <a:close/>
                  </a:path>
                </a:pathLst>
              </a:custGeom>
              <a:solidFill>
                <a:srgbClr val="A6B8AB"/>
              </a:solidFill>
            </p:spPr>
          </p:sp>
          <p:sp>
            <p:nvSpPr>
              <p:cNvPr id="33" name="TextBox 3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80"/>
                  </a:lnSpc>
                </a:pPr>
                <a:r>
                  <a:rPr lang="en-US" sz="1600">
                    <a:solidFill>
                      <a:srgbClr val="FFFFFF"/>
                    </a:solidFill>
                    <a:ea typeface="Source Han Sans KR Medium"/>
                  </a:rPr>
                  <a:t>국가 2</a:t>
                </a:r>
              </a:p>
            </p:txBody>
          </p:sp>
        </p:grpSp>
        <p:grpSp>
          <p:nvGrpSpPr>
            <p:cNvPr id="22" name="Group 38"/>
            <p:cNvGrpSpPr/>
            <p:nvPr/>
          </p:nvGrpSpPr>
          <p:grpSpPr>
            <a:xfrm>
              <a:off x="3749285" y="4435699"/>
              <a:ext cx="1935531" cy="667563"/>
              <a:chOff x="0" y="0"/>
              <a:chExt cx="672944" cy="232098"/>
            </a:xfrm>
          </p:grpSpPr>
          <p:sp>
            <p:nvSpPr>
              <p:cNvPr id="30" name="Freeform 39"/>
              <p:cNvSpPr/>
              <p:nvPr/>
            </p:nvSpPr>
            <p:spPr>
              <a:xfrm>
                <a:off x="0" y="0"/>
                <a:ext cx="672944" cy="232098"/>
              </a:xfrm>
              <a:custGeom>
                <a:avLst/>
                <a:gdLst/>
                <a:ahLst/>
                <a:cxnLst/>
                <a:rect l="l" t="t" r="r" b="b"/>
                <a:pathLst>
                  <a:path w="672944" h="232098">
                    <a:moveTo>
                      <a:pt x="0" y="0"/>
                    </a:moveTo>
                    <a:lnTo>
                      <a:pt x="672944" y="0"/>
                    </a:lnTo>
                    <a:lnTo>
                      <a:pt x="672944" y="232098"/>
                    </a:lnTo>
                    <a:lnTo>
                      <a:pt x="0" y="232098"/>
                    </a:lnTo>
                    <a:close/>
                  </a:path>
                </a:pathLst>
              </a:custGeom>
              <a:solidFill>
                <a:srgbClr val="6C8C7D"/>
              </a:solidFill>
            </p:spPr>
          </p:sp>
          <p:sp>
            <p:nvSpPr>
              <p:cNvPr id="31" name="TextBox 4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080"/>
                  </a:lnSpc>
                </a:pPr>
                <a:r>
                  <a:rPr lang="en-US" sz="1600">
                    <a:solidFill>
                      <a:srgbClr val="FFFFFF"/>
                    </a:solidFill>
                    <a:ea typeface="Source Han Sans KR Medium"/>
                  </a:rPr>
                  <a:t>국가 3</a:t>
                </a:r>
              </a:p>
            </p:txBody>
          </p:sp>
        </p:grpSp>
        <p:sp>
          <p:nvSpPr>
            <p:cNvPr id="28" name="Freeform 42"/>
            <p:cNvSpPr/>
            <p:nvPr/>
          </p:nvSpPr>
          <p:spPr>
            <a:xfrm>
              <a:off x="3749285" y="5350781"/>
              <a:ext cx="1935531" cy="667563"/>
            </a:xfrm>
            <a:custGeom>
              <a:avLst/>
              <a:gdLst/>
              <a:ahLst/>
              <a:cxnLst/>
              <a:rect l="l" t="t" r="r" b="b"/>
              <a:pathLst>
                <a:path w="672944" h="232098">
                  <a:moveTo>
                    <a:pt x="0" y="0"/>
                  </a:moveTo>
                  <a:lnTo>
                    <a:pt x="672944" y="0"/>
                  </a:lnTo>
                  <a:lnTo>
                    <a:pt x="672944" y="232098"/>
                  </a:lnTo>
                  <a:lnTo>
                    <a:pt x="0" y="232098"/>
                  </a:lnTo>
                  <a:close/>
                </a:path>
              </a:pathLst>
            </a:custGeom>
            <a:solidFill>
              <a:srgbClr val="536D62"/>
            </a:solidFill>
          </p:spPr>
        </p:sp>
        <p:sp>
          <p:nvSpPr>
            <p:cNvPr id="24" name="AutoShape 44"/>
            <p:cNvSpPr/>
            <p:nvPr/>
          </p:nvSpPr>
          <p:spPr>
            <a:xfrm rot="-10800000">
              <a:off x="6096000" y="4304988"/>
              <a:ext cx="3118828" cy="0"/>
            </a:xfrm>
            <a:prstGeom prst="line">
              <a:avLst/>
            </a:prstGeom>
            <a:ln w="19050" cap="flat">
              <a:solidFill>
                <a:srgbClr val="536D62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5" name="Group 45"/>
            <p:cNvGrpSpPr/>
            <p:nvPr/>
          </p:nvGrpSpPr>
          <p:grpSpPr>
            <a:xfrm>
              <a:off x="6653510" y="3304944"/>
              <a:ext cx="2003806" cy="2012788"/>
              <a:chOff x="1813" y="0"/>
              <a:chExt cx="809173" cy="812800"/>
            </a:xfrm>
          </p:grpSpPr>
          <p:sp>
            <p:nvSpPr>
              <p:cNvPr id="26" name="Freeform 4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36D62"/>
              </a:solidFill>
            </p:spPr>
          </p:sp>
          <p:sp>
            <p:nvSpPr>
              <p:cNvPr id="27" name="TextBox 47"/>
              <p:cNvSpPr txBox="1"/>
              <p:nvPr/>
            </p:nvSpPr>
            <p:spPr>
              <a:xfrm>
                <a:off x="78622" y="33869"/>
                <a:ext cx="660400" cy="736600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/>
                <a:r>
                  <a:rPr lang="ko-KR" altLang="en-US" sz="4800" spc="-40" dirty="0" smtClean="0">
                    <a:solidFill>
                      <a:srgbClr val="FFFFFF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탄소 중립 정책</a:t>
                </a:r>
                <a:endParaRPr lang="en-US" sz="4800" spc="-40" dirty="0">
                  <a:solidFill>
                    <a:srgbClr val="FFFFFF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648394" y="1528430"/>
            <a:ext cx="227768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46C61"/>
                </a:solidFill>
              </a:rPr>
              <a:t>정책 실현 시 예측</a:t>
            </a:r>
            <a:endParaRPr lang="ko-KR" altLang="en-US" b="1" dirty="0">
              <a:solidFill>
                <a:srgbClr val="546C6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990166" y="1482988"/>
            <a:ext cx="209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546C61"/>
                </a:solidFill>
              </a:rPr>
              <a:t>정책 실패 시 예측</a:t>
            </a:r>
            <a:endParaRPr lang="ko-KR" altLang="en-US" b="1" dirty="0">
              <a:solidFill>
                <a:srgbClr val="546C6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4768" y="2029773"/>
            <a:ext cx="2414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80808"/>
                </a:solidFill>
              </a:rPr>
              <a:t>1. </a:t>
            </a:r>
            <a:r>
              <a:rPr lang="ko-KR" altLang="en-US" sz="1400" dirty="0" smtClean="0">
                <a:solidFill>
                  <a:srgbClr val="080808"/>
                </a:solidFill>
              </a:rPr>
              <a:t>지구 환경 보호</a:t>
            </a:r>
            <a:endParaRPr lang="en-US" altLang="ko-KR" sz="1400" dirty="0" smtClean="0">
              <a:solidFill>
                <a:srgbClr val="080808"/>
              </a:solidFill>
            </a:endParaRPr>
          </a:p>
          <a:p>
            <a:r>
              <a:rPr lang="en-US" altLang="ko-KR" sz="1400" dirty="0" smtClean="0">
                <a:solidFill>
                  <a:srgbClr val="080808"/>
                </a:solidFill>
              </a:rPr>
              <a:t>  </a:t>
            </a:r>
            <a:r>
              <a:rPr lang="ko-KR" altLang="en-US" sz="1400" dirty="0" smtClean="0">
                <a:solidFill>
                  <a:srgbClr val="080808"/>
                </a:solidFill>
              </a:rPr>
              <a:t>지구 온난화</a:t>
            </a:r>
            <a:r>
              <a:rPr lang="en-US" altLang="ko-KR" sz="1400" dirty="0" smtClean="0">
                <a:solidFill>
                  <a:srgbClr val="080808"/>
                </a:solidFill>
              </a:rPr>
              <a:t>, </a:t>
            </a:r>
            <a:r>
              <a:rPr lang="ko-KR" altLang="en-US" sz="1400" dirty="0" smtClean="0">
                <a:solidFill>
                  <a:srgbClr val="080808"/>
                </a:solidFill>
              </a:rPr>
              <a:t>해수면 상승</a:t>
            </a:r>
            <a:r>
              <a:rPr lang="en-US" altLang="ko-KR" sz="1400" dirty="0" smtClean="0">
                <a:solidFill>
                  <a:srgbClr val="080808"/>
                </a:solidFill>
              </a:rPr>
              <a:t>, </a:t>
            </a:r>
          </a:p>
          <a:p>
            <a:r>
              <a:rPr lang="en-US" altLang="ko-KR" sz="1400" dirty="0">
                <a:solidFill>
                  <a:srgbClr val="080808"/>
                </a:solidFill>
              </a:rPr>
              <a:t> </a:t>
            </a:r>
            <a:r>
              <a:rPr lang="en-US" altLang="ko-KR" sz="1400" dirty="0" smtClean="0">
                <a:solidFill>
                  <a:srgbClr val="080808"/>
                </a:solidFill>
              </a:rPr>
              <a:t> </a:t>
            </a:r>
            <a:r>
              <a:rPr lang="ko-KR" altLang="en-US" sz="1400" dirty="0" smtClean="0">
                <a:solidFill>
                  <a:srgbClr val="080808"/>
                </a:solidFill>
              </a:rPr>
              <a:t>기후변화 문제 해결</a:t>
            </a:r>
            <a:endParaRPr lang="en-US" altLang="ko-KR" sz="1400" dirty="0" smtClean="0">
              <a:solidFill>
                <a:srgbClr val="080808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7081" y="3240976"/>
            <a:ext cx="1988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333333"/>
                </a:solidFill>
              </a:rPr>
              <a:t>2. </a:t>
            </a:r>
            <a:r>
              <a:rPr lang="ko-KR" altLang="en-US" sz="1400" dirty="0" smtClean="0">
                <a:solidFill>
                  <a:srgbClr val="333333"/>
                </a:solidFill>
              </a:rPr>
              <a:t>건강한 삶</a:t>
            </a:r>
            <a:endParaRPr lang="en-US" altLang="ko-KR" sz="1400" dirty="0" smtClean="0">
              <a:solidFill>
                <a:srgbClr val="3333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333333"/>
                </a:solidFill>
              </a:rPr>
              <a:t>호흡기 질환 문제 감소</a:t>
            </a:r>
            <a:endParaRPr lang="ko-KR" altLang="en-US" sz="1400" dirty="0">
              <a:solidFill>
                <a:srgbClr val="333333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7677" y="4471506"/>
            <a:ext cx="25891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3. </a:t>
            </a:r>
            <a:r>
              <a:rPr lang="ko-KR" altLang="en-US" sz="1400" dirty="0" smtClean="0">
                <a:solidFill>
                  <a:schemeClr val="bg1"/>
                </a:solidFill>
              </a:rPr>
              <a:t>경제 성장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친환경적 산업 기술 수요 증대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54591" y="5704152"/>
            <a:ext cx="25266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4. </a:t>
            </a:r>
            <a:r>
              <a:rPr lang="ko-KR" altLang="en-US" sz="1400" dirty="0" smtClean="0">
                <a:solidFill>
                  <a:schemeClr val="bg1"/>
                </a:solidFill>
              </a:rPr>
              <a:t>지속 가능한 세계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지구온난화로 인한 멸망 없음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922218" y="2001538"/>
            <a:ext cx="2414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80808"/>
                </a:solidFill>
              </a:rPr>
              <a:t>1. </a:t>
            </a:r>
            <a:r>
              <a:rPr lang="ko-KR" altLang="en-US" sz="1400" dirty="0" smtClean="0">
                <a:solidFill>
                  <a:srgbClr val="080808"/>
                </a:solidFill>
              </a:rPr>
              <a:t>생물 다양성 감소</a:t>
            </a:r>
            <a:endParaRPr lang="en-US" altLang="ko-KR" sz="1400" dirty="0">
              <a:solidFill>
                <a:srgbClr val="08080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080808"/>
                </a:solidFill>
              </a:rPr>
              <a:t> </a:t>
            </a:r>
            <a:r>
              <a:rPr lang="ko-KR" altLang="en-US" sz="1400" dirty="0" smtClean="0">
                <a:solidFill>
                  <a:srgbClr val="080808"/>
                </a:solidFill>
              </a:rPr>
              <a:t>육상 척추동물 </a:t>
            </a:r>
            <a:r>
              <a:rPr lang="en-US" altLang="ko-KR" sz="1400" dirty="0" smtClean="0">
                <a:solidFill>
                  <a:srgbClr val="080808"/>
                </a:solidFill>
              </a:rPr>
              <a:t>1/3 </a:t>
            </a:r>
            <a:r>
              <a:rPr lang="ko-KR" altLang="en-US" sz="1400" dirty="0" smtClean="0">
                <a:solidFill>
                  <a:srgbClr val="080808"/>
                </a:solidFill>
              </a:rPr>
              <a:t>멸종</a:t>
            </a:r>
            <a:endParaRPr lang="en-US" altLang="ko-KR" sz="1400" dirty="0" smtClean="0">
              <a:solidFill>
                <a:srgbClr val="080808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906016" y="3261326"/>
            <a:ext cx="2414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80808"/>
                </a:solidFill>
              </a:rPr>
              <a:t>2</a:t>
            </a:r>
            <a:r>
              <a:rPr lang="en-US" altLang="ko-KR" sz="1400" dirty="0" smtClean="0">
                <a:solidFill>
                  <a:srgbClr val="080808"/>
                </a:solidFill>
              </a:rPr>
              <a:t>. </a:t>
            </a:r>
            <a:r>
              <a:rPr lang="ko-KR" altLang="en-US" sz="1400" dirty="0" smtClean="0">
                <a:solidFill>
                  <a:srgbClr val="080808"/>
                </a:solidFill>
              </a:rPr>
              <a:t>호흡기 질환</a:t>
            </a:r>
            <a:r>
              <a:rPr lang="en-US" altLang="ko-KR" sz="1400" dirty="0" smtClean="0">
                <a:solidFill>
                  <a:srgbClr val="080808"/>
                </a:solidFill>
              </a:rPr>
              <a:t>, </a:t>
            </a:r>
            <a:r>
              <a:rPr lang="ko-KR" altLang="en-US" sz="1400" dirty="0" smtClean="0">
                <a:solidFill>
                  <a:srgbClr val="080808"/>
                </a:solidFill>
              </a:rPr>
              <a:t>열사병 문제 </a:t>
            </a:r>
            <a:endParaRPr lang="en-US" altLang="ko-KR" sz="1400" dirty="0" smtClean="0">
              <a:solidFill>
                <a:srgbClr val="080808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80808"/>
                </a:solidFill>
              </a:rPr>
              <a:t> </a:t>
            </a:r>
            <a:r>
              <a:rPr lang="en-US" altLang="ko-KR" sz="1400" dirty="0" smtClean="0">
                <a:solidFill>
                  <a:srgbClr val="080808"/>
                </a:solidFill>
              </a:rPr>
              <a:t>  </a:t>
            </a:r>
            <a:r>
              <a:rPr lang="ko-KR" altLang="en-US" sz="1400" dirty="0" smtClean="0">
                <a:solidFill>
                  <a:srgbClr val="080808"/>
                </a:solidFill>
              </a:rPr>
              <a:t>매년 백 만명 이상 사망 </a:t>
            </a:r>
            <a:endParaRPr lang="en-US" altLang="ko-KR" sz="1400" dirty="0" smtClean="0">
              <a:solidFill>
                <a:srgbClr val="080808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851976" y="4479688"/>
            <a:ext cx="25346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3. </a:t>
            </a:r>
            <a:r>
              <a:rPr lang="ko-KR" altLang="en-US" sz="1400" dirty="0" smtClean="0">
                <a:solidFill>
                  <a:schemeClr val="bg1"/>
                </a:solidFill>
              </a:rPr>
              <a:t>자본주의 파괴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거주 면적 감소로 인한 갈등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968938" y="5664047"/>
            <a:ext cx="21050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4. </a:t>
            </a:r>
            <a:r>
              <a:rPr lang="ko-KR" altLang="en-US" sz="1400" dirty="0" smtClean="0">
                <a:solidFill>
                  <a:schemeClr val="bg1"/>
                </a:solidFill>
              </a:rPr>
              <a:t>지구의 위기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지구온난화로 인한 멸망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17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02" t="917" r="311" b="154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73079"/>
            <a:ext cx="12385904" cy="7020784"/>
            <a:chOff x="0" y="0"/>
            <a:chExt cx="4893197" cy="27736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93197" cy="2773643"/>
            </a:xfrm>
            <a:custGeom>
              <a:avLst/>
              <a:gdLst/>
              <a:ahLst/>
              <a:cxnLst/>
              <a:rect l="l" t="t" r="r" b="b"/>
              <a:pathLst>
                <a:path w="4893197" h="2773643">
                  <a:moveTo>
                    <a:pt x="0" y="0"/>
                  </a:moveTo>
                  <a:lnTo>
                    <a:pt x="4893197" y="0"/>
                  </a:lnTo>
                  <a:lnTo>
                    <a:pt x="4893197" y="2773643"/>
                  </a:lnTo>
                  <a:lnTo>
                    <a:pt x="0" y="2773643"/>
                  </a:lnTo>
                  <a:close/>
                </a:path>
              </a:pathLst>
            </a:custGeom>
            <a:solidFill>
              <a:srgbClr val="6C8C7D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100767" y="5599633"/>
            <a:ext cx="151054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  -5</a:t>
            </a:r>
            <a:r>
              <a:rPr lang="ko-KR" altLang="en-US" sz="2000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r>
              <a:rPr lang="en-US" altLang="ko-KR" sz="2000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endParaRPr lang="en-US" sz="2000" dirty="0" smtClean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800"/>
              </a:lnSpc>
            </a:pPr>
            <a:r>
              <a:rPr lang="en-US" sz="2000" dirty="0" err="1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김범모</a:t>
            </a:r>
            <a:endParaRPr lang="en-US" sz="20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r">
              <a:lnSpc>
                <a:spcPts val="2800"/>
              </a:lnSpc>
            </a:pPr>
            <a:r>
              <a:rPr lang="en-US" sz="2000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이한영</a:t>
            </a:r>
            <a:endParaRPr lang="en-US" sz="20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29367" y="276860"/>
            <a:ext cx="1510547" cy="42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33"/>
              </a:lnSpc>
              <a:spcBef>
                <a:spcPct val="0"/>
              </a:spcBef>
            </a:pPr>
            <a:r>
              <a:rPr lang="en-US" sz="2666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2030</a:t>
            </a:r>
            <a:endParaRPr lang="en-US" sz="2666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27788" y="522393"/>
            <a:ext cx="1043098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27789" y="6267385"/>
            <a:ext cx="100341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85800" y="2256347"/>
            <a:ext cx="10820400" cy="114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60"/>
              </a:lnSpc>
            </a:pPr>
            <a:r>
              <a:rPr lang="en-US" sz="7666" spc="-345" dirty="0" err="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탄소중립</a:t>
            </a:r>
            <a:endParaRPr lang="en-US" sz="7666" spc="-345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06447" y="2910052"/>
            <a:ext cx="260854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ko-KR" altLang="en-US" sz="2400" spc="600" dirty="0" smtClean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지구를 지켜라</a:t>
            </a:r>
            <a:endParaRPr lang="en-US" sz="2400" spc="600" dirty="0">
              <a:solidFill>
                <a:srgbClr val="FFFFFF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9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60697" y="368629"/>
            <a:ext cx="5655147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6C8C7D"/>
                </a:solidFill>
                <a:ea typeface="문체부 제목 돋음체" panose="020B0609000101010101" pitchFamily="49" charset="-127"/>
              </a:rPr>
              <a:t>결론</a:t>
            </a:r>
            <a:endParaRPr lang="en-US" sz="5334" spc="-213" dirty="0">
              <a:solidFill>
                <a:srgbClr val="6C8C7D"/>
              </a:solidFill>
              <a:ea typeface="문체부 제목 돋음체" panose="020B0609000101010101" pitchFamily="49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3657601"/>
            <a:ext cx="12294010" cy="3200400"/>
            <a:chOff x="0" y="0"/>
            <a:chExt cx="4912872" cy="10868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12872" cy="1086891"/>
            </a:xfrm>
            <a:custGeom>
              <a:avLst/>
              <a:gdLst/>
              <a:ahLst/>
              <a:cxnLst/>
              <a:rect l="l" t="t" r="r" b="b"/>
              <a:pathLst>
                <a:path w="4912872" h="1086891">
                  <a:moveTo>
                    <a:pt x="0" y="0"/>
                  </a:moveTo>
                  <a:lnTo>
                    <a:pt x="4912872" y="0"/>
                  </a:lnTo>
                  <a:lnTo>
                    <a:pt x="4912872" y="1086891"/>
                  </a:lnTo>
                  <a:lnTo>
                    <a:pt x="0" y="1086891"/>
                  </a:lnTo>
                  <a:close/>
                </a:path>
              </a:pathLst>
            </a:custGeom>
            <a:solidFill>
              <a:srgbClr val="CAD6C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1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18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1278" y="1416852"/>
            <a:ext cx="10916165" cy="5136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연평균기온은 </a:t>
            </a:r>
            <a:r>
              <a:rPr lang="ko-KR" altLang="en-US" dirty="0" smtClean="0"/>
              <a:t>온실가스와 상관이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연평균기온은 산림의 </a:t>
            </a:r>
            <a:r>
              <a:rPr lang="ko-KR" altLang="en-US" dirty="0" err="1" smtClean="0"/>
              <a:t>흡수량과</a:t>
            </a:r>
            <a:r>
              <a:rPr lang="ko-KR" altLang="en-US" dirty="0" smtClean="0"/>
              <a:t> 상관이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시간의 </a:t>
            </a:r>
            <a:r>
              <a:rPr lang="ko-KR" altLang="en-US" dirty="0" smtClean="0"/>
              <a:t>흐름에 따라 온실가스 배출량이 증가하고 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온실가스 </a:t>
            </a:r>
            <a:r>
              <a:rPr lang="ko-KR" altLang="en-US" dirty="0" smtClean="0"/>
              <a:t>배출량을 감소시켜 연평균기온을 낮추도록 노력해야한다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산림의 </a:t>
            </a:r>
            <a:r>
              <a:rPr lang="ko-KR" altLang="en-US" dirty="0" err="1" smtClean="0"/>
              <a:t>흡수량을</a:t>
            </a:r>
            <a:r>
              <a:rPr lang="ko-KR" altLang="en-US" dirty="0" smtClean="0"/>
              <a:t> 증가시켜 연평균기온을 낮추도록 노력해야한다</a:t>
            </a:r>
            <a:r>
              <a:rPr lang="en-US" altLang="ko-KR" dirty="0" smtClean="0"/>
              <a:t>.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333333"/>
                </a:solidFill>
              </a:rPr>
              <a:t>온실가스 </a:t>
            </a:r>
            <a:r>
              <a:rPr lang="ko-KR" altLang="en-US" dirty="0" smtClean="0">
                <a:solidFill>
                  <a:srgbClr val="333333"/>
                </a:solidFill>
              </a:rPr>
              <a:t>배출량을 감소시키기 위해서는 관련 법적 규제와 제약의 강화가 필요하다</a:t>
            </a:r>
            <a:r>
              <a:rPr lang="en-US" altLang="ko-KR" dirty="0" smtClean="0">
                <a:solidFill>
                  <a:srgbClr val="33333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333333"/>
                </a:solidFill>
              </a:rPr>
              <a:t>온실가스 배출량을 감소시키기 위해서는 대체로 사용할 수 있는 에너지 원이 필요하다</a:t>
            </a:r>
            <a:r>
              <a:rPr lang="en-US" altLang="ko-KR" dirty="0" smtClean="0">
                <a:solidFill>
                  <a:srgbClr val="33333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333333"/>
                </a:solidFill>
              </a:rPr>
              <a:t>온실가스 배출량을 감소시키기 위해서는 배출된 온실가스에 대해 탄소포집기술의 발전이 필요하다</a:t>
            </a:r>
            <a:r>
              <a:rPr lang="en-US" altLang="ko-KR" dirty="0" smtClean="0">
                <a:solidFill>
                  <a:srgbClr val="33333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333333"/>
                </a:solidFill>
              </a:rPr>
              <a:t>산림의 </a:t>
            </a:r>
            <a:r>
              <a:rPr lang="ko-KR" altLang="en-US" dirty="0" err="1" smtClean="0">
                <a:solidFill>
                  <a:srgbClr val="333333"/>
                </a:solidFill>
              </a:rPr>
              <a:t>흡수량을</a:t>
            </a:r>
            <a:r>
              <a:rPr lang="ko-KR" altLang="en-US" dirty="0" smtClean="0">
                <a:solidFill>
                  <a:srgbClr val="333333"/>
                </a:solidFill>
              </a:rPr>
              <a:t> 증가시키기 위해서는 산림과 조림의 조성이 필요하다</a:t>
            </a:r>
            <a:r>
              <a:rPr lang="en-US" altLang="ko-KR" dirty="0" smtClean="0">
                <a:solidFill>
                  <a:srgbClr val="33333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333333"/>
                </a:solidFill>
              </a:rPr>
              <a:t>산림의 </a:t>
            </a:r>
            <a:r>
              <a:rPr lang="ko-KR" altLang="en-US" dirty="0" err="1" smtClean="0">
                <a:solidFill>
                  <a:srgbClr val="333333"/>
                </a:solidFill>
              </a:rPr>
              <a:t>흡수량을</a:t>
            </a:r>
            <a:r>
              <a:rPr lang="ko-KR" altLang="en-US" dirty="0" smtClean="0">
                <a:solidFill>
                  <a:srgbClr val="333333"/>
                </a:solidFill>
              </a:rPr>
              <a:t> 증가시키기 위해서는 훼손과 파괴되는 산림에 대해 복구와 관리가 필요하다</a:t>
            </a:r>
            <a:r>
              <a:rPr lang="en-US" altLang="ko-KR" dirty="0" smtClean="0">
                <a:solidFill>
                  <a:srgbClr val="333333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sz="2400" b="1" dirty="0" smtClean="0"/>
              <a:t>연평균기온의 증가를 낮추기 위해서는 우리 모두의 관심과 실천이 필요하다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82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60697" y="368629"/>
            <a:ext cx="5655147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6C8C7D"/>
                </a:solidFill>
                <a:ea typeface="문체부 제목 돋음체" panose="020B0609000101010101" pitchFamily="49" charset="-127"/>
              </a:rPr>
              <a:t>한계와 소감</a:t>
            </a:r>
            <a:endParaRPr lang="en-US" sz="5334" spc="-213" dirty="0">
              <a:solidFill>
                <a:srgbClr val="6C8C7D"/>
              </a:solidFill>
              <a:ea typeface="문체부 제목 돋음체" panose="020B0609000101010101" pitchFamily="49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2859741"/>
            <a:ext cx="12294010" cy="3998259"/>
            <a:chOff x="0" y="0"/>
            <a:chExt cx="4912872" cy="10868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12872" cy="1086891"/>
            </a:xfrm>
            <a:custGeom>
              <a:avLst/>
              <a:gdLst/>
              <a:ahLst/>
              <a:cxnLst/>
              <a:rect l="l" t="t" r="r" b="b"/>
              <a:pathLst>
                <a:path w="4912872" h="1086891">
                  <a:moveTo>
                    <a:pt x="0" y="0"/>
                  </a:moveTo>
                  <a:lnTo>
                    <a:pt x="4912872" y="0"/>
                  </a:lnTo>
                  <a:lnTo>
                    <a:pt x="4912872" y="1086891"/>
                  </a:lnTo>
                  <a:lnTo>
                    <a:pt x="0" y="1086891"/>
                  </a:lnTo>
                  <a:close/>
                </a:path>
              </a:pathLst>
            </a:custGeom>
            <a:solidFill>
              <a:srgbClr val="CAD6C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1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19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34" y="4488827"/>
            <a:ext cx="10774554" cy="1938992"/>
          </a:xfrm>
          <a:prstGeom prst="rect">
            <a:avLst/>
          </a:prstGeom>
          <a:noFill/>
          <a:ln>
            <a:gradFill flip="none" rotWithShape="1">
              <a:gsLst>
                <a:gs pos="8400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: 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프로젝트 주제를 선정하는데 어려움을 겪었으나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R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에서 배운 것을 바탕으로 응용해보면서 어떻게 시각화 하고 </a:t>
            </a:r>
            <a:endParaRPr lang="en-US" altLang="ko-KR" sz="2000" dirty="0" smtClean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 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쓰이는지에 대해 더 이해할 수 있었다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.  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또한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우리 조의 프로젝트 주제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(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탄소중립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)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를 통해 사람들이 지구온난화에 </a:t>
            </a:r>
            <a:endParaRPr lang="en-US" altLang="ko-KR" sz="2000" dirty="0" smtClean="0">
              <a:latin typeface="양재벨라체M" panose="02020603020101020101" pitchFamily="18" charset="-127"/>
              <a:ea typeface="양재벨라체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 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대해 심각성을 느끼고 좀 더 경각심을 가질 수 있었으면 좋겠다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. 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첫 프로젝트의 기간이 다소 짧은 것 같아 아쉬웠고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 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아직 이 주제에 대해서 이야기하고 싶은 게 많아 다음 프로젝트에도 이어서 하고 싶다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51525" y="3896780"/>
            <a:ext cx="23537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MD아롱체" panose="02020603020101020101" pitchFamily="18" charset="-127"/>
                <a:ea typeface="MD아롱체" panose="02020603020101020101" pitchFamily="18" charset="-127"/>
              </a:rPr>
              <a:t>♥</a:t>
            </a:r>
            <a:r>
              <a:rPr lang="ko-KR" altLang="en-US" sz="3200" b="1" dirty="0" smtClean="0">
                <a:latin typeface="MD아롱체" panose="02020603020101020101" pitchFamily="18" charset="-127"/>
                <a:ea typeface="MD아롱체" panose="02020603020101020101" pitchFamily="18" charset="-127"/>
              </a:rPr>
              <a:t>한영</a:t>
            </a:r>
            <a:r>
              <a:rPr lang="ko-KR" altLang="en-US" sz="1600" b="1" dirty="0" smtClean="0">
                <a:latin typeface="MD아롱체" panose="02020603020101020101" pitchFamily="18" charset="-127"/>
                <a:ea typeface="MD아롱체" panose="02020603020101020101" pitchFamily="18" charset="-127"/>
              </a:rPr>
              <a:t>♥</a:t>
            </a:r>
            <a:endParaRPr lang="en-US" altLang="ko-KR" sz="1600" b="1" dirty="0"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8090" y="1806249"/>
            <a:ext cx="10738669" cy="1015663"/>
          </a:xfrm>
          <a:prstGeom prst="rect">
            <a:avLst/>
          </a:prstGeom>
          <a:noFill/>
          <a:ln>
            <a:gradFill flip="none" rotWithShape="1">
              <a:gsLst>
                <a:gs pos="8400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: 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2015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년 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UN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기후변화협약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 </a:t>
            </a:r>
            <a:r>
              <a:rPr lang="ko-KR" altLang="en-US" sz="2000" dirty="0" err="1">
                <a:latin typeface="양재벨라체M" panose="02020603020101020101" pitchFamily="18" charset="-127"/>
                <a:ea typeface="양재벨라체M" panose="02020603020101020101" pitchFamily="18" charset="-127"/>
              </a:rPr>
              <a:t>파리협정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 이후 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“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탄소중립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”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 선언에 이르렀으므로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,</a:t>
            </a:r>
          </a:p>
          <a:p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 선행연구 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탐색의 한계와 변수를 선택하는데 있어 어려움이 있었다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.</a:t>
            </a:r>
          </a:p>
          <a:p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 변수 </a:t>
            </a:r>
            <a:r>
              <a:rPr lang="ko-KR" altLang="en-US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데이터의 불균형과 시간의 제약 또한 연구의 한계가 되었다</a:t>
            </a:r>
            <a:r>
              <a:rPr lang="en-US" altLang="ko-KR" sz="2000" dirty="0">
                <a:latin typeface="양재벨라체M" panose="02020603020101020101" pitchFamily="18" charset="-127"/>
                <a:ea typeface="양재벨라체M" panose="02020603020101020101" pitchFamily="18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47608" y="1257138"/>
            <a:ext cx="23537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latin typeface="MD아롱체" panose="02020603020101020101" pitchFamily="18" charset="-127"/>
                <a:ea typeface="MD아롱체" panose="02020603020101020101" pitchFamily="18" charset="-127"/>
              </a:rPr>
              <a:t>&lt;</a:t>
            </a:r>
            <a:r>
              <a:rPr lang="ko-KR" altLang="en-US" sz="3200" b="1" dirty="0" smtClean="0">
                <a:latin typeface="MD아롱체" panose="02020603020101020101" pitchFamily="18" charset="-127"/>
                <a:ea typeface="MD아롱체" panose="02020603020101020101" pitchFamily="18" charset="-127"/>
              </a:rPr>
              <a:t>한계 </a:t>
            </a:r>
            <a:r>
              <a:rPr lang="en-US" altLang="ko-KR" sz="3200" b="1" dirty="0">
                <a:latin typeface="MD아롱체" panose="02020603020101020101" pitchFamily="18" charset="-127"/>
                <a:ea typeface="MD아롱체" panose="02020603020101020101" pitchFamily="18" charset="-127"/>
              </a:rPr>
              <a:t>&gt;</a:t>
            </a:r>
            <a:endParaRPr lang="en-US" altLang="ko-KR" sz="3200" b="1" dirty="0"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2205" y="3414513"/>
            <a:ext cx="10774554" cy="499047"/>
          </a:xfrm>
          <a:prstGeom prst="rect">
            <a:avLst/>
          </a:prstGeom>
          <a:noFill/>
          <a:ln>
            <a:gradFill flip="none" rotWithShape="1">
              <a:gsLst>
                <a:gs pos="8400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: </a:t>
            </a:r>
            <a:r>
              <a:rPr lang="ko-KR" altLang="en-US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내일 지구가 멸망해도 나는 한 그루의 사과나무를 심겠다</a:t>
            </a:r>
            <a:r>
              <a:rPr lang="en-US" altLang="ko-KR" sz="2000" dirty="0" smtClean="0">
                <a:latin typeface="양재벨라체M" panose="02020603020101020101" pitchFamily="18" charset="-127"/>
                <a:ea typeface="양재벨라체M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68732" y="2849360"/>
            <a:ext cx="23537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r>
              <a:rPr lang="ko-KR" altLang="en-US" sz="3200" b="1" dirty="0" smtClean="0">
                <a:latin typeface="MD아롱체" panose="02020603020101020101" pitchFamily="18" charset="-127"/>
                <a:ea typeface="MD아롱체" panose="02020603020101020101" pitchFamily="18" charset="-127"/>
              </a:rPr>
              <a:t>범모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★</a:t>
            </a:r>
            <a:endParaRPr lang="en-US" altLang="ko-KR" sz="1600" b="1" dirty="0"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01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60697" y="368629"/>
            <a:ext cx="614865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6C8C7D"/>
                </a:solidFill>
                <a:ea typeface="문체부 제목 돋음체" panose="020B0609000101010101" pitchFamily="49" charset="-127"/>
              </a:rPr>
              <a:t>참고 문헌과 자료</a:t>
            </a:r>
            <a:endParaRPr lang="en-US" sz="5334" spc="-213" dirty="0">
              <a:solidFill>
                <a:srgbClr val="6C8C7D"/>
              </a:solidFill>
              <a:ea typeface="문체부 제목 돋음체" panose="020B0609000101010101" pitchFamily="49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3908613"/>
            <a:ext cx="12294010" cy="2949388"/>
            <a:chOff x="0" y="0"/>
            <a:chExt cx="4912872" cy="10868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12872" cy="1086891"/>
            </a:xfrm>
            <a:custGeom>
              <a:avLst/>
              <a:gdLst/>
              <a:ahLst/>
              <a:cxnLst/>
              <a:rect l="l" t="t" r="r" b="b"/>
              <a:pathLst>
                <a:path w="4912872" h="1086891">
                  <a:moveTo>
                    <a:pt x="0" y="0"/>
                  </a:moveTo>
                  <a:lnTo>
                    <a:pt x="4912872" y="0"/>
                  </a:lnTo>
                  <a:lnTo>
                    <a:pt x="4912872" y="1086891"/>
                  </a:lnTo>
                  <a:lnTo>
                    <a:pt x="0" y="1086891"/>
                  </a:lnTo>
                  <a:close/>
                </a:path>
              </a:pathLst>
            </a:custGeom>
            <a:solidFill>
              <a:srgbClr val="CAD6C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11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6607" y="1587281"/>
            <a:ext cx="1091616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/>
              <a:t>참고 문헌</a:t>
            </a:r>
            <a:endParaRPr lang="en-US" altLang="ko-KR" sz="3600" b="1" dirty="0" smtClean="0"/>
          </a:p>
          <a:p>
            <a:endParaRPr lang="en-US" altLang="ko-KR" sz="3200" dirty="0"/>
          </a:p>
          <a:p>
            <a:r>
              <a:rPr lang="ko-KR" altLang="en-US" sz="3200" dirty="0" smtClean="0"/>
              <a:t>환경부 제공 </a:t>
            </a:r>
            <a:r>
              <a:rPr lang="en-US" altLang="ko-KR" sz="3200" dirty="0"/>
              <a:t>&lt;</a:t>
            </a:r>
            <a:r>
              <a:rPr lang="ko-KR" altLang="en-US" sz="3200" dirty="0" err="1" smtClean="0"/>
              <a:t>환경백서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2021&gt;</a:t>
            </a:r>
          </a:p>
          <a:p>
            <a:r>
              <a:rPr lang="ko-KR" altLang="en-US" sz="3200" dirty="0" smtClean="0"/>
              <a:t>환경부 제공 </a:t>
            </a:r>
            <a:r>
              <a:rPr lang="en-US" altLang="ko-KR" sz="3200" dirty="0" smtClean="0"/>
              <a:t>&lt;</a:t>
            </a:r>
            <a:r>
              <a:rPr lang="ko-KR" altLang="en-US" sz="3200" dirty="0" err="1" smtClean="0"/>
              <a:t>환경통계</a:t>
            </a:r>
            <a:r>
              <a:rPr lang="en-US" altLang="ko-KR" sz="3200" dirty="0"/>
              <a:t> </a:t>
            </a:r>
            <a:r>
              <a:rPr lang="en-US" altLang="ko-KR" sz="3200" dirty="0" smtClean="0"/>
              <a:t>2021&gt;</a:t>
            </a:r>
          </a:p>
          <a:p>
            <a:endParaRPr lang="en-US" altLang="ko-KR" sz="3200" dirty="0"/>
          </a:p>
          <a:p>
            <a:r>
              <a:rPr lang="ko-KR" altLang="en-US" sz="3600" b="1" dirty="0" smtClean="0">
                <a:solidFill>
                  <a:srgbClr val="2C451B"/>
                </a:solidFill>
              </a:rPr>
              <a:t>참고 데이터</a:t>
            </a:r>
            <a:endParaRPr lang="en-US" altLang="ko-KR" sz="3600" b="1" dirty="0" smtClean="0">
              <a:solidFill>
                <a:srgbClr val="2C451B"/>
              </a:solidFill>
            </a:endParaRPr>
          </a:p>
          <a:p>
            <a:endParaRPr lang="en-US" altLang="ko-KR" sz="3200" dirty="0">
              <a:solidFill>
                <a:srgbClr val="2C451B"/>
              </a:solidFill>
            </a:endParaRPr>
          </a:p>
          <a:p>
            <a:r>
              <a:rPr lang="ko-KR" altLang="en-US" sz="3200" dirty="0" smtClean="0">
                <a:solidFill>
                  <a:srgbClr val="2C451B"/>
                </a:solidFill>
              </a:rPr>
              <a:t>기상 자료 개방 포털</a:t>
            </a:r>
            <a:endParaRPr lang="en-US" altLang="ko-KR" sz="3200" dirty="0" smtClean="0">
              <a:solidFill>
                <a:srgbClr val="2C451B"/>
              </a:solidFill>
            </a:endParaRPr>
          </a:p>
          <a:p>
            <a:r>
              <a:rPr lang="ko-KR" altLang="en-US" sz="3200" dirty="0" smtClean="0">
                <a:solidFill>
                  <a:srgbClr val="2C451B"/>
                </a:solidFill>
              </a:rPr>
              <a:t>공공 데이터 포털</a:t>
            </a:r>
            <a:endParaRPr lang="en-US" altLang="ko-KR" sz="3200" dirty="0" smtClean="0">
              <a:solidFill>
                <a:srgbClr val="2C451B"/>
              </a:solidFill>
            </a:endParaRPr>
          </a:p>
          <a:p>
            <a:r>
              <a:rPr lang="ko-KR" altLang="en-US" sz="3200" dirty="0" smtClean="0">
                <a:solidFill>
                  <a:srgbClr val="2C451B"/>
                </a:solidFill>
              </a:rPr>
              <a:t>국가 통계 포털</a:t>
            </a:r>
            <a:endParaRPr lang="en-US" altLang="ko-KR" sz="3200" dirty="0">
              <a:solidFill>
                <a:srgbClr val="2C45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8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543464" y="-1920682"/>
            <a:ext cx="12912115" cy="8920145"/>
            <a:chOff x="0" y="-38100"/>
            <a:chExt cx="5101083" cy="3524008"/>
          </a:xfrm>
        </p:grpSpPr>
        <p:sp>
          <p:nvSpPr>
            <p:cNvPr id="4" name="Freeform 4"/>
            <p:cNvSpPr/>
            <p:nvPr/>
          </p:nvSpPr>
          <p:spPr>
            <a:xfrm>
              <a:off x="207886" y="712265"/>
              <a:ext cx="4893197" cy="2773643"/>
            </a:xfrm>
            <a:custGeom>
              <a:avLst/>
              <a:gdLst/>
              <a:ahLst/>
              <a:cxnLst/>
              <a:rect l="l" t="t" r="r" b="b"/>
              <a:pathLst>
                <a:path w="4893197" h="2773643">
                  <a:moveTo>
                    <a:pt x="0" y="0"/>
                  </a:moveTo>
                  <a:lnTo>
                    <a:pt x="4893197" y="0"/>
                  </a:lnTo>
                  <a:lnTo>
                    <a:pt x="4893197" y="2773643"/>
                  </a:lnTo>
                  <a:lnTo>
                    <a:pt x="0" y="2773643"/>
                  </a:lnTo>
                  <a:close/>
                </a:path>
              </a:pathLst>
            </a:custGeom>
            <a:solidFill>
              <a:srgbClr val="6C8C7D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sp>
        <p:nvSpPr>
          <p:cNvPr id="8" name="AutoShape 8"/>
          <p:cNvSpPr/>
          <p:nvPr/>
        </p:nvSpPr>
        <p:spPr>
          <a:xfrm>
            <a:off x="470920" y="513767"/>
            <a:ext cx="11424906" cy="1244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427789" y="6267385"/>
            <a:ext cx="11355894" cy="7303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98" y="886744"/>
            <a:ext cx="4563715" cy="45637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093233" y="2937835"/>
            <a:ext cx="4584940" cy="1141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60"/>
              </a:lnSpc>
            </a:pPr>
            <a:r>
              <a:rPr lang="en-US" sz="7666" b="1" spc="-345" dirty="0" smtClean="0"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Thank You</a:t>
            </a:r>
            <a:endParaRPr lang="en-US" sz="7666" b="1" spc="-345" dirty="0"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84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01</a:t>
            </a:r>
          </a:p>
        </p:txBody>
      </p:sp>
      <p:sp>
        <p:nvSpPr>
          <p:cNvPr id="6" name="AutoShape 6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460697" y="368629"/>
            <a:ext cx="5655147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7"/>
              </a:lnSpc>
            </a:pPr>
            <a:r>
              <a:rPr lang="ko-KR" altLang="en-US" sz="5334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 차</a:t>
            </a:r>
            <a:endParaRPr lang="en-US" sz="5334" b="1" spc="-213" dirty="0">
              <a:solidFill>
                <a:srgbClr val="3B4B4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55" y="3696626"/>
            <a:ext cx="6679959" cy="2909134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568982" y="1298137"/>
            <a:ext cx="2548510" cy="801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spc="-213" dirty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2800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배경과 목적</a:t>
            </a:r>
            <a:endParaRPr lang="en-US" altLang="ko-KR" sz="2800" b="1" spc="-213" dirty="0">
              <a:solidFill>
                <a:srgbClr val="3B4B4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58396" y="1359975"/>
            <a:ext cx="2946400" cy="848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867"/>
              </a:lnSpc>
            </a:pPr>
            <a:r>
              <a:rPr lang="en-US" altLang="ko-KR" sz="4000" b="1" spc="-213" dirty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en-US" altLang="ko-KR" sz="4000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800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가설 및 분석</a:t>
            </a:r>
            <a:endParaRPr lang="en-US" altLang="ko-KR" sz="2800" b="1" spc="-213" dirty="0">
              <a:solidFill>
                <a:srgbClr val="3B4B4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50769" y="1359975"/>
            <a:ext cx="4737100" cy="1095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867"/>
              </a:lnSpc>
            </a:pPr>
            <a:r>
              <a:rPr lang="en-US" altLang="ko-KR" sz="4000" b="1" spc="-213" dirty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en-US" altLang="ko-KR" sz="4000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800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기대효과</a:t>
            </a:r>
            <a:endParaRPr lang="en-US" altLang="ko-KR" sz="2800" b="1" spc="-213" dirty="0" smtClean="0">
              <a:solidFill>
                <a:srgbClr val="3B4B4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67" spc="-213" dirty="0">
              <a:solidFill>
                <a:srgbClr val="6C8C7D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584564" y="2214487"/>
            <a:ext cx="3744682" cy="1573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주제 </a:t>
            </a:r>
            <a:r>
              <a:rPr lang="ko-KR" altLang="en-US" sz="1400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선정 </a:t>
            </a: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이유</a:t>
            </a:r>
            <a:endParaRPr lang="en-US" altLang="ko-KR" sz="1400" spc="-213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탄소 중립이란</a:t>
            </a:r>
            <a:r>
              <a:rPr lang="en-US" altLang="ko-KR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세계 온실가스 배출량</a:t>
            </a:r>
            <a:endParaRPr lang="en-US" altLang="ko-KR" sz="1400" spc="-213" dirty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온실가스 농도 및 체류시간</a:t>
            </a:r>
            <a:endParaRPr lang="en-US" altLang="ko-KR" sz="1400" spc="-213" dirty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en-US" altLang="ko-KR" sz="1400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400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인당 온실가스 </a:t>
            </a: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배출량</a:t>
            </a:r>
            <a:endParaRPr lang="en-US" altLang="ko-KR" sz="1400" spc="-213" dirty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58396" y="2114285"/>
            <a:ext cx="3684003" cy="134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선정</a:t>
            </a:r>
            <a:endParaRPr lang="en-US" altLang="ko-KR" sz="1400" spc="-213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분석자료 수집 및 정제</a:t>
            </a:r>
            <a:endParaRPr lang="en-US" altLang="ko-KR" sz="1400" spc="-213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기후와 온실가스 </a:t>
            </a:r>
            <a:r>
              <a:rPr lang="ko-KR" altLang="en-US" sz="1400" spc="-213" dirty="0" err="1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상관성분석</a:t>
            </a:r>
            <a:endParaRPr lang="en-US" altLang="ko-KR" sz="1400" spc="-213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 err="1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연도과</a:t>
            </a: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온실가스 </a:t>
            </a:r>
            <a:r>
              <a:rPr lang="ko-KR" altLang="en-US" sz="1400" spc="-213" dirty="0" err="1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상관성분석</a:t>
            </a:r>
            <a:endParaRPr lang="en-US" altLang="ko-KR" sz="1400" spc="-213" dirty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150769" y="2068927"/>
            <a:ext cx="4737100" cy="134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우리나라의 분야별 배출량</a:t>
            </a:r>
            <a:endParaRPr lang="en-US" altLang="ko-KR" sz="1400" spc="-213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산림의 </a:t>
            </a:r>
            <a:r>
              <a:rPr lang="ko-KR" altLang="en-US" sz="1400" spc="-213" dirty="0" err="1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흡수량</a:t>
            </a:r>
            <a:endParaRPr lang="en-US" altLang="ko-KR" sz="1400" spc="-213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en-US" altLang="ko-KR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2050 </a:t>
            </a: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탄소 중립 세계적인 정책</a:t>
            </a:r>
            <a:endParaRPr lang="en-US" altLang="ko-KR" sz="1400" spc="-213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en-US" altLang="ko-KR" sz="1400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2050 </a:t>
            </a: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탄소 중립 우리나라 </a:t>
            </a:r>
            <a:r>
              <a:rPr lang="ko-KR" altLang="en-US" sz="1400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정책</a:t>
            </a:r>
            <a:endParaRPr lang="en-US" altLang="ko-KR" sz="1400" spc="-213" dirty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68982" y="4027660"/>
            <a:ext cx="4737100" cy="1095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867"/>
              </a:lnSpc>
            </a:pPr>
            <a:r>
              <a:rPr lang="en-US" altLang="ko-KR" sz="4000" b="1" spc="-213" dirty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en-US" altLang="ko-KR" sz="4000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800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현실과 예측</a:t>
            </a:r>
            <a:endParaRPr lang="en-US" altLang="ko-KR" sz="2800" b="1" spc="-213" dirty="0" smtClean="0">
              <a:solidFill>
                <a:srgbClr val="3B4B4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67" spc="-213" dirty="0">
              <a:solidFill>
                <a:srgbClr val="6C8C7D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4564" y="4874432"/>
            <a:ext cx="4737100" cy="1342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기업</a:t>
            </a:r>
            <a:r>
              <a:rPr lang="en-US" altLang="ko-KR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국민들의 참여도</a:t>
            </a:r>
            <a:endParaRPr lang="en-US" altLang="ko-KR" sz="1400" spc="-213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우리나라의 기후변화</a:t>
            </a:r>
            <a:endParaRPr lang="en-US" altLang="ko-KR" sz="1400" spc="-213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en-US" altLang="ko-KR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2050 </a:t>
            </a: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탄소 중립 정책 예측</a:t>
            </a:r>
            <a:endParaRPr lang="en-US" altLang="ko-KR" sz="1400" spc="-213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23" indent="-457223">
              <a:lnSpc>
                <a:spcPct val="150000"/>
              </a:lnSpc>
              <a:buFontTx/>
              <a:buChar char="-"/>
            </a:pPr>
            <a:r>
              <a:rPr lang="ko-KR" altLang="en-US" sz="1400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lang="en-US" altLang="ko-KR" sz="1400" spc="-213" dirty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58396" y="4026571"/>
            <a:ext cx="4737100" cy="848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867"/>
              </a:lnSpc>
            </a:pPr>
            <a:r>
              <a:rPr lang="en-US" altLang="ko-KR" sz="4000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5. </a:t>
            </a:r>
            <a:r>
              <a:rPr lang="ko-KR" altLang="en-US" sz="2800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한계와 소감 </a:t>
            </a:r>
            <a:endParaRPr lang="en-US" altLang="ko-KR" sz="1067" spc="-213" dirty="0">
              <a:solidFill>
                <a:srgbClr val="6C8C7D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51341" y="4866810"/>
            <a:ext cx="4737100" cy="848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867"/>
              </a:lnSpc>
            </a:pPr>
            <a:r>
              <a:rPr lang="en-US" altLang="ko-KR" sz="4000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6. </a:t>
            </a:r>
            <a:r>
              <a:rPr lang="ko-KR" altLang="en-US" sz="2800" b="1" spc="-213" dirty="0" smtClean="0">
                <a:solidFill>
                  <a:srgbClr val="3B4B4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참고문헌과 자료 </a:t>
            </a:r>
            <a:endParaRPr lang="en-US" altLang="ko-KR" sz="1067" spc="-213" dirty="0">
              <a:solidFill>
                <a:srgbClr val="6C8C7D"/>
              </a:solidFill>
              <a:ea typeface="문체부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81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460697" y="368629"/>
            <a:ext cx="5655147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038" indent="-762038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주제 </a:t>
            </a:r>
            <a:r>
              <a:rPr lang="ko-KR" altLang="en-US" sz="5334" spc="-213" dirty="0">
                <a:solidFill>
                  <a:srgbClr val="3B4B44"/>
                </a:solidFill>
                <a:ea typeface="문체부 제목 돋음체" panose="020B0609000101010101" pitchFamily="49" charset="-127"/>
              </a:rPr>
              <a:t>선정 이유</a:t>
            </a:r>
            <a:endParaRPr lang="en-US" sz="5334" spc="-213" dirty="0">
              <a:solidFill>
                <a:srgbClr val="3B4B44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679463" y="1295400"/>
            <a:ext cx="8515337" cy="1477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33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지구 시스템이 수용할 수 있는 최대 한계치 </a:t>
            </a:r>
            <a:r>
              <a:rPr lang="ko-KR" altLang="en-US" sz="2133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온도가 </a:t>
            </a:r>
            <a:r>
              <a:rPr lang="en-US" altLang="ko-KR" sz="2133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1.5</a:t>
            </a:r>
            <a:r>
              <a:rPr lang="en-US" altLang="ko-KR" sz="2133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℃</a:t>
            </a:r>
            <a:r>
              <a:rPr lang="ko-KR" altLang="en-US" sz="2133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라고 </a:t>
            </a:r>
            <a:r>
              <a:rPr lang="ko-KR" altLang="en-US" sz="2133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생각</a:t>
            </a:r>
            <a:endParaRPr lang="en-US" altLang="ko-KR" sz="2133" spc="-213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33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IPCC</a:t>
            </a:r>
            <a:r>
              <a:rPr lang="ko-KR" altLang="en-US" sz="2133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지구 온도 상승을 </a:t>
            </a:r>
            <a:r>
              <a:rPr lang="en-US" altLang="ko-KR" sz="2133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1.5</a:t>
            </a:r>
            <a:r>
              <a:rPr lang="en-US" altLang="ko-KR" sz="2133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℃ </a:t>
            </a:r>
            <a:r>
              <a:rPr lang="ko-KR" altLang="en-US" sz="2133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이내로 </a:t>
            </a:r>
            <a:r>
              <a:rPr lang="ko-KR" altLang="en-US" sz="2133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유지하기 위해 </a:t>
            </a:r>
            <a:r>
              <a:rPr lang="ko-KR" altLang="en-US" sz="2133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모든 </a:t>
            </a:r>
            <a:r>
              <a:rPr lang="ko-KR" altLang="en-US" sz="2133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국가들이 </a:t>
            </a:r>
            <a:endParaRPr lang="en-US" altLang="ko-KR" sz="2133" spc="-213" dirty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33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2050</a:t>
            </a:r>
            <a:r>
              <a:rPr lang="ko-KR" altLang="en-US" sz="2133" spc="-213" dirty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년까지 탄소 중립을 달성해야 한다고 </a:t>
            </a:r>
            <a:r>
              <a:rPr lang="ko-KR" altLang="en-US" sz="2133" spc="-213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발표</a:t>
            </a:r>
            <a:endParaRPr lang="ko-KR" altLang="en-US" sz="2133" spc="-213" dirty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720" y="3567906"/>
            <a:ext cx="5112159" cy="3193713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8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02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0697" y="1920617"/>
            <a:ext cx="11096063" cy="4567866"/>
            <a:chOff x="460697" y="4117077"/>
            <a:chExt cx="5952729" cy="2371405"/>
          </a:xfrm>
        </p:grpSpPr>
        <p:sp>
          <p:nvSpPr>
            <p:cNvPr id="11" name="폭발 2 10"/>
            <p:cNvSpPr/>
            <p:nvPr/>
          </p:nvSpPr>
          <p:spPr>
            <a:xfrm>
              <a:off x="460697" y="4117077"/>
              <a:ext cx="5952729" cy="2095372"/>
            </a:xfrm>
            <a:prstGeom prst="irregularSeal2">
              <a:avLst/>
            </a:prstGeom>
            <a:solidFill>
              <a:srgbClr val="57B5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0" dirty="0"/>
                <a:t>지구의 </a:t>
              </a:r>
              <a:r>
                <a:rPr lang="ko-KR" altLang="en-US" sz="4000" dirty="0" smtClean="0"/>
                <a:t>수명은</a:t>
              </a:r>
              <a:r>
                <a:rPr lang="en-US" altLang="ko-KR" sz="4000" dirty="0"/>
                <a:t> </a:t>
              </a:r>
              <a:r>
                <a:rPr lang="en-US" altLang="ko-KR" sz="4000" dirty="0" smtClean="0"/>
                <a:t>8</a:t>
              </a:r>
              <a:r>
                <a:rPr lang="ko-KR" altLang="en-US" sz="4000" dirty="0" smtClean="0"/>
                <a:t>년 </a:t>
              </a:r>
              <a:r>
                <a:rPr lang="ko-KR" altLang="en-US" sz="4000" dirty="0"/>
                <a:t>밖에 남지 않았다</a:t>
              </a:r>
              <a:r>
                <a:rPr lang="en-US" altLang="ko-KR" sz="4000" dirty="0"/>
                <a:t>.</a:t>
              </a:r>
              <a:endParaRPr lang="ko-KR" altLang="en-US" sz="4000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2758" y="4299269"/>
              <a:ext cx="2189213" cy="2189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79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0" y="2968303"/>
            <a:ext cx="12192000" cy="3415564"/>
            <a:chOff x="0" y="0"/>
            <a:chExt cx="4912872" cy="1146123"/>
          </a:xfrm>
        </p:grpSpPr>
        <p:sp>
          <p:nvSpPr>
            <p:cNvPr id="3" name="Freeform 5"/>
            <p:cNvSpPr/>
            <p:nvPr/>
          </p:nvSpPr>
          <p:spPr>
            <a:xfrm>
              <a:off x="0" y="0"/>
              <a:ext cx="4912872" cy="1146123"/>
            </a:xfrm>
            <a:custGeom>
              <a:avLst/>
              <a:gdLst/>
              <a:ahLst/>
              <a:cxnLst/>
              <a:rect l="l" t="t" r="r" b="b"/>
              <a:pathLst>
                <a:path w="4912872" h="1146123">
                  <a:moveTo>
                    <a:pt x="0" y="0"/>
                  </a:moveTo>
                  <a:lnTo>
                    <a:pt x="4912872" y="0"/>
                  </a:lnTo>
                  <a:lnTo>
                    <a:pt x="4912872" y="1146123"/>
                  </a:lnTo>
                  <a:lnTo>
                    <a:pt x="0" y="1146123"/>
                  </a:lnTo>
                  <a:close/>
                </a:path>
              </a:pathLst>
            </a:custGeom>
            <a:solidFill>
              <a:srgbClr val="CAD6CD"/>
            </a:solidFill>
          </p:spPr>
        </p:sp>
        <p:sp>
          <p:nvSpPr>
            <p:cNvPr id="4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7"/>
          <p:cNvSpPr txBox="1"/>
          <p:nvPr/>
        </p:nvSpPr>
        <p:spPr>
          <a:xfrm>
            <a:off x="460697" y="368629"/>
            <a:ext cx="5655147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038" indent="-762038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탄소 중립이란</a:t>
            </a:r>
            <a:r>
              <a:rPr lang="en-US" altLang="ko-KR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?</a:t>
            </a:r>
            <a:endParaRPr lang="en-US" sz="5334" spc="-213" dirty="0">
              <a:solidFill>
                <a:srgbClr val="3B4B44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460697" y="1426344"/>
            <a:ext cx="11249082" cy="1410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67"/>
              </a:lnSpc>
            </a:pPr>
            <a:r>
              <a:rPr lang="ko-KR" altLang="en-US" sz="3200" spc="300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대기 중에 배출</a:t>
            </a:r>
            <a:r>
              <a:rPr lang="en-US" altLang="ko-KR" sz="3200" spc="300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200" spc="300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방출 또는 누출되는 온실가스의 양에서 온실가스 흡수의 양을 상쇄한 순 배출량이 </a:t>
            </a:r>
            <a:r>
              <a:rPr lang="en-US" altLang="ko-KR" sz="3200" spc="300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lang="ko-KR" altLang="en-US" sz="3200" spc="300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되는 상태</a:t>
            </a:r>
            <a:endParaRPr lang="en-US" sz="3200" spc="300" dirty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2422" y="3137636"/>
            <a:ext cx="7399783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배출하는 온실 </a:t>
            </a:r>
            <a:r>
              <a:rPr lang="ko-KR" altLang="en-US" sz="28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가스량</a:t>
            </a:r>
            <a:r>
              <a:rPr lang="ko-KR" altLang="en-US" sz="28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</a:t>
            </a:r>
            <a:r>
              <a:rPr lang="ko-KR" altLang="en-US" sz="28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흡수하는 온실 </a:t>
            </a:r>
            <a:r>
              <a:rPr lang="ko-KR" altLang="en-US" sz="2800" dirty="0" err="1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가스량</a:t>
            </a:r>
            <a:r>
              <a:rPr lang="en-US" altLang="ko-KR" sz="2800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28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046" y="3660856"/>
            <a:ext cx="3427509" cy="315241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1556760" y="365146"/>
            <a:ext cx="635241" cy="307954"/>
            <a:chOff x="11556760" y="365146"/>
            <a:chExt cx="635241" cy="307954"/>
          </a:xfrm>
        </p:grpSpPr>
        <p:sp>
          <p:nvSpPr>
            <p:cNvPr id="13" name="TextBox 3"/>
            <p:cNvSpPr txBox="1"/>
            <p:nvPr/>
          </p:nvSpPr>
          <p:spPr>
            <a:xfrm>
              <a:off x="11556760" y="365146"/>
              <a:ext cx="635241" cy="246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  <a:spcBef>
                  <a:spcPct val="0"/>
                </a:spcBef>
              </a:pPr>
              <a:r>
                <a:rPr lang="en-US" sz="1600" dirty="0" smtClean="0">
                  <a:solidFill>
                    <a:srgbClr val="6C8C7D"/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03</a:t>
              </a:r>
              <a:endParaRPr lang="en-US" sz="1600" dirty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endParaRPr>
            </a:p>
          </p:txBody>
        </p:sp>
        <p:sp>
          <p:nvSpPr>
            <p:cNvPr id="14" name="AutoShape 6"/>
            <p:cNvSpPr/>
            <p:nvPr/>
          </p:nvSpPr>
          <p:spPr>
            <a:xfrm>
              <a:off x="11556760" y="673100"/>
              <a:ext cx="635241" cy="0"/>
            </a:xfrm>
            <a:prstGeom prst="line">
              <a:avLst/>
            </a:prstGeom>
            <a:ln w="19050" cap="flat">
              <a:solidFill>
                <a:srgbClr val="6C8C7D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366734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5"/>
          <p:cNvGrpSpPr/>
          <p:nvPr/>
        </p:nvGrpSpPr>
        <p:grpSpPr>
          <a:xfrm>
            <a:off x="7121949" y="1334702"/>
            <a:ext cx="4965276" cy="5234826"/>
            <a:chOff x="0" y="0"/>
            <a:chExt cx="4912872" cy="1207582"/>
          </a:xfrm>
        </p:grpSpPr>
        <p:sp>
          <p:nvSpPr>
            <p:cNvPr id="32" name="Freeform 6"/>
            <p:cNvSpPr/>
            <p:nvPr/>
          </p:nvSpPr>
          <p:spPr>
            <a:xfrm>
              <a:off x="0" y="0"/>
              <a:ext cx="4912872" cy="1207582"/>
            </a:xfrm>
            <a:custGeom>
              <a:avLst/>
              <a:gdLst/>
              <a:ahLst/>
              <a:cxnLst/>
              <a:rect l="l" t="t" r="r" b="b"/>
              <a:pathLst>
                <a:path w="4912872" h="1207582">
                  <a:moveTo>
                    <a:pt x="0" y="0"/>
                  </a:moveTo>
                  <a:lnTo>
                    <a:pt x="4912872" y="0"/>
                  </a:lnTo>
                  <a:lnTo>
                    <a:pt x="4912872" y="1207582"/>
                  </a:lnTo>
                  <a:lnTo>
                    <a:pt x="0" y="1207582"/>
                  </a:lnTo>
                  <a:close/>
                </a:path>
              </a:pathLst>
            </a:custGeom>
            <a:solidFill>
              <a:srgbClr val="CAD6CD"/>
            </a:solidFill>
          </p:spPr>
        </p:sp>
        <p:sp>
          <p:nvSpPr>
            <p:cNvPr id="33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2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60697" y="368629"/>
            <a:ext cx="8036552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세계 온실가스 배출량</a:t>
            </a:r>
            <a:endParaRPr lang="en-US" sz="5334" spc="-213" dirty="0">
              <a:solidFill>
                <a:srgbClr val="3B4B44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38" name="TextBox 4"/>
          <p:cNvSpPr txBox="1"/>
          <p:nvPr/>
        </p:nvSpPr>
        <p:spPr>
          <a:xfrm>
            <a:off x="7409300" y="1449002"/>
            <a:ext cx="4718948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2019</a:t>
            </a:r>
            <a:r>
              <a:rPr lang="ko-KR" altLang="en-US" sz="2400" b="1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기준</a:t>
            </a:r>
            <a:r>
              <a:rPr lang="en-US" altLang="ko-KR" sz="2400" b="1" spc="-213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b="1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온실가스 배출량 </a:t>
            </a:r>
            <a:endParaRPr lang="en-US" altLang="ko-KR" sz="2400" b="1" spc="-213" dirty="0" smtClean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중국 </a:t>
            </a:r>
            <a:r>
              <a:rPr lang="en-US" altLang="ko-KR" sz="2400" spc="-213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10661.7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spc="-213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백만톤</a:t>
            </a:r>
            <a:r>
              <a:rPr lang="ko-KR" altLang="en-US" sz="2400" spc="-213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CO2eq)</a:t>
            </a:r>
          </a:p>
          <a:p>
            <a:pPr>
              <a:lnSpc>
                <a:spcPct val="150000"/>
              </a:lnSpc>
            </a:pP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미국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(5246.4 </a:t>
            </a:r>
            <a:r>
              <a:rPr lang="ko-KR" altLang="en-US" sz="2400" spc="-213" dirty="0" err="1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백만톤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CO2eq)</a:t>
            </a:r>
          </a:p>
          <a:p>
            <a:pPr>
              <a:lnSpc>
                <a:spcPct val="150000"/>
              </a:lnSpc>
            </a:pP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인도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(2422.2 </a:t>
            </a:r>
            <a:r>
              <a:rPr lang="ko-KR" altLang="en-US" sz="2400" spc="-213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백만톤</a:t>
            </a:r>
            <a:r>
              <a:rPr lang="ko-KR" altLang="en-US" sz="2400" spc="-213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CO2eq)</a:t>
            </a:r>
          </a:p>
          <a:p>
            <a:pPr>
              <a:lnSpc>
                <a:spcPct val="150000"/>
              </a:lnSpc>
            </a:pP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러시아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(2208.8 </a:t>
            </a:r>
            <a:r>
              <a:rPr lang="ko-KR" altLang="en-US" sz="2400" spc="-213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백만톤</a:t>
            </a:r>
            <a:r>
              <a:rPr lang="ko-KR" altLang="en-US" sz="2400" spc="-213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CO2eq)</a:t>
            </a:r>
          </a:p>
          <a:p>
            <a:pPr>
              <a:lnSpc>
                <a:spcPct val="150000"/>
              </a:lnSpc>
            </a:pP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일본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(1071.0 </a:t>
            </a:r>
            <a:r>
              <a:rPr lang="ko-KR" altLang="en-US" sz="2400" spc="-213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백만톤</a:t>
            </a:r>
            <a:r>
              <a:rPr lang="ko-KR" altLang="en-US" sz="2400" spc="-213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CO2eq)</a:t>
            </a:r>
          </a:p>
          <a:p>
            <a:pPr>
              <a:lnSpc>
                <a:spcPct val="150000"/>
              </a:lnSpc>
            </a:pP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독일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(658.3 </a:t>
            </a:r>
            <a:r>
              <a:rPr lang="ko-KR" altLang="en-US" sz="2400" spc="-213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백만톤</a:t>
            </a:r>
            <a:r>
              <a:rPr lang="ko-KR" altLang="en-US" sz="2400" spc="-213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CO2eq)</a:t>
            </a:r>
          </a:p>
          <a:p>
            <a:pPr>
              <a:lnSpc>
                <a:spcPct val="150000"/>
              </a:lnSpc>
            </a:pP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공동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캐나다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(638.4 </a:t>
            </a:r>
            <a:r>
              <a:rPr lang="ko-KR" altLang="en-US" sz="2400" spc="-213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백만톤</a:t>
            </a:r>
            <a:r>
              <a:rPr lang="ko-KR" altLang="en-US" sz="2400" spc="-213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CO2eq)</a:t>
            </a:r>
            <a:endParaRPr lang="en-US" altLang="ko-KR" sz="2400" spc="-213" dirty="0">
              <a:solidFill>
                <a:schemeClr val="accent6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공동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(593.7 </a:t>
            </a:r>
            <a:r>
              <a:rPr lang="ko-KR" altLang="en-US" sz="2400" spc="-213" dirty="0" err="1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백만톤</a:t>
            </a:r>
            <a:r>
              <a:rPr lang="ko-KR" altLang="en-US" sz="2400" spc="-213" dirty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spc="-213" dirty="0" smtClean="0">
                <a:solidFill>
                  <a:schemeClr val="accent6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CO2eq)</a:t>
            </a:r>
          </a:p>
        </p:txBody>
      </p:sp>
      <p:sp>
        <p:nvSpPr>
          <p:cNvPr id="42" name="AutoShape 6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04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13" y="1936069"/>
            <a:ext cx="6487907" cy="3830525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379042" y="5823385"/>
            <a:ext cx="4358886" cy="646331"/>
            <a:chOff x="760734" y="5881415"/>
            <a:chExt cx="4358886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760734" y="5881415"/>
              <a:ext cx="4358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중국</a:t>
              </a:r>
              <a:r>
                <a:rPr lang="en-US" altLang="ko-KR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dirty="0" smtClean="0">
                  <a:solidFill>
                    <a:srgbClr val="7030A0"/>
                  </a:solidFill>
                  <a:latin typeface="맑은 고딕" panose="020B0503020000020004" pitchFamily="50" charset="-127"/>
                </a:rPr>
                <a:t>   </a:t>
              </a:r>
              <a:r>
                <a:rPr lang="ko-KR" altLang="en-US" dirty="0" smtClean="0">
                  <a:latin typeface="맑은 고딕" panose="020B0503020000020004" pitchFamily="50" charset="-127"/>
                </a:rPr>
                <a:t>미국</a:t>
              </a:r>
              <a:r>
                <a:rPr lang="en-US" altLang="ko-KR" dirty="0" smtClean="0">
                  <a:latin typeface="맑은 고딕" panose="020B0503020000020004" pitchFamily="50" charset="-127"/>
                </a:rPr>
                <a:t>    </a:t>
              </a:r>
              <a:r>
                <a:rPr lang="ko-KR" altLang="en-US" dirty="0" smtClean="0">
                  <a:latin typeface="맑은 고딕" panose="020B0503020000020004" pitchFamily="50" charset="-127"/>
                </a:rPr>
                <a:t>인도  </a:t>
              </a:r>
              <a:r>
                <a:rPr lang="en-US" altLang="ko-KR" dirty="0" smtClean="0">
                  <a:latin typeface="맑은 고딕" panose="020B0503020000020004" pitchFamily="50" charset="-127"/>
                </a:rPr>
                <a:t>  </a:t>
              </a:r>
              <a:r>
                <a:rPr lang="ko-KR" altLang="en-US" dirty="0" smtClean="0">
                  <a:latin typeface="맑은 고딕" panose="020B0503020000020004" pitchFamily="50" charset="-127"/>
                </a:rPr>
                <a:t>러시아</a:t>
              </a:r>
              <a:r>
                <a:rPr lang="en-US" altLang="ko-KR" dirty="0" smtClean="0">
                  <a:latin typeface="맑은 고딕" panose="020B0503020000020004" pitchFamily="50" charset="-127"/>
                </a:rPr>
                <a:t>    </a:t>
              </a:r>
              <a:r>
                <a:rPr lang="ko-KR" altLang="en-US" dirty="0" smtClean="0">
                  <a:latin typeface="맑은 고딕" panose="020B0503020000020004" pitchFamily="50" charset="-127"/>
                </a:rPr>
                <a:t>일본</a:t>
              </a:r>
              <a:endParaRPr lang="en-US" altLang="ko-KR" dirty="0" smtClean="0">
                <a:latin typeface="맑은 고딕" panose="020B0503020000020004" pitchFamily="50" charset="-127"/>
              </a:endParaRPr>
            </a:p>
            <a:p>
              <a:r>
                <a:rPr lang="ko-KR" altLang="en-US" dirty="0" smtClean="0">
                  <a:latin typeface="맑은 고딕" panose="020B0503020000020004" pitchFamily="50" charset="-127"/>
                </a:rPr>
                <a:t>    독일     캐나다</a:t>
              </a:r>
              <a:r>
                <a:rPr lang="en-US" altLang="ko-KR" dirty="0" smtClean="0">
                  <a:latin typeface="맑은 고딕" panose="020B0503020000020004" pitchFamily="50" charset="-127"/>
                </a:rPr>
                <a:t>      </a:t>
              </a:r>
              <a:r>
                <a:rPr lang="ko-KR" altLang="en-US" dirty="0" smtClean="0">
                  <a:latin typeface="맑은 고딕" panose="020B0503020000020004" pitchFamily="50" charset="-127"/>
                </a:rPr>
                <a:t>영국    </a:t>
              </a:r>
              <a:r>
                <a:rPr lang="en-US" altLang="ko-KR" dirty="0" smtClean="0">
                  <a:latin typeface="맑은 고딕" panose="020B0503020000020004" pitchFamily="50" charset="-127"/>
                </a:rPr>
                <a:t> </a:t>
              </a:r>
              <a:r>
                <a:rPr lang="ko-KR" altLang="en-US" dirty="0" smtClean="0">
                  <a:latin typeface="맑은 고딕" panose="020B0503020000020004" pitchFamily="50" charset="-127"/>
                </a:rPr>
                <a:t>대한민국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19163" y="6046505"/>
              <a:ext cx="298071" cy="45719"/>
            </a:xfrm>
            <a:prstGeom prst="rect">
              <a:avLst/>
            </a:prstGeom>
            <a:solidFill>
              <a:srgbClr val="EDB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04903" y="6046506"/>
              <a:ext cx="298071" cy="46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68878" y="6046506"/>
              <a:ext cx="298071" cy="468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89875" y="6050853"/>
              <a:ext cx="298071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221845" y="6055203"/>
              <a:ext cx="298071" cy="45719"/>
            </a:xfrm>
            <a:prstGeom prst="rect">
              <a:avLst/>
            </a:prstGeom>
            <a:solidFill>
              <a:srgbClr val="1DE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716749" y="6307761"/>
              <a:ext cx="298071" cy="45719"/>
            </a:xfrm>
            <a:prstGeom prst="rect">
              <a:avLst/>
            </a:prstGeom>
            <a:solidFill>
              <a:srgbClr val="3F1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63300" y="6316470"/>
              <a:ext cx="298071" cy="45719"/>
            </a:xfrm>
            <a:prstGeom prst="rect">
              <a:avLst/>
            </a:prstGeom>
            <a:solidFill>
              <a:srgbClr val="346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687642" y="6316466"/>
              <a:ext cx="298071" cy="45719"/>
            </a:xfrm>
            <a:prstGeom prst="rect">
              <a:avLst/>
            </a:prstGeom>
            <a:solidFill>
              <a:srgbClr val="54D8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34194" y="6325177"/>
              <a:ext cx="298071" cy="45719"/>
            </a:xfrm>
            <a:prstGeom prst="rect">
              <a:avLst/>
            </a:prstGeom>
            <a:solidFill>
              <a:srgbClr val="E1A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0244" y="1512608"/>
            <a:ext cx="634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중국의 온실가스 배출량이 다른 나라에 비해 크게 두드러짐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29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60697" y="368629"/>
            <a:ext cx="9543112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온실가스 농도 및 체류시간</a:t>
            </a:r>
            <a:endParaRPr lang="en-US" sz="5334" spc="-213" dirty="0">
              <a:solidFill>
                <a:srgbClr val="3B4B44"/>
              </a:solidFill>
              <a:ea typeface="문체부 제목 돋음체" panose="020B0609000101010101" pitchFamily="49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23851" y="5448299"/>
            <a:ext cx="7820024" cy="981075"/>
            <a:chOff x="0" y="0"/>
            <a:chExt cx="4912872" cy="12075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12872" cy="1207582"/>
            </a:xfrm>
            <a:custGeom>
              <a:avLst/>
              <a:gdLst/>
              <a:ahLst/>
              <a:cxnLst/>
              <a:rect l="l" t="t" r="r" b="b"/>
              <a:pathLst>
                <a:path w="4912872" h="1207582">
                  <a:moveTo>
                    <a:pt x="0" y="0"/>
                  </a:moveTo>
                  <a:lnTo>
                    <a:pt x="4912872" y="0"/>
                  </a:lnTo>
                  <a:lnTo>
                    <a:pt x="4912872" y="1207582"/>
                  </a:lnTo>
                  <a:lnTo>
                    <a:pt x="0" y="1207582"/>
                  </a:lnTo>
                  <a:close/>
                </a:path>
              </a:pathLst>
            </a:custGeom>
            <a:solidFill>
              <a:srgbClr val="CAD6C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239"/>
                </a:lnSpc>
              </a:pPr>
              <a:endParaRPr sz="1200"/>
            </a:p>
          </p:txBody>
        </p:sp>
      </p:grpSp>
      <p:sp>
        <p:nvSpPr>
          <p:cNvPr id="38" name="TextBox 4"/>
          <p:cNvSpPr txBox="1"/>
          <p:nvPr/>
        </p:nvSpPr>
        <p:spPr>
          <a:xfrm>
            <a:off x="536814" y="5561052"/>
            <a:ext cx="7530861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우리나라 온실가스 농도는 </a:t>
            </a:r>
            <a:r>
              <a:rPr lang="en-US" altLang="ko-KR" sz="2400" b="1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531.1ppm(2020</a:t>
            </a:r>
            <a:r>
              <a:rPr lang="ko-KR" altLang="en-US" sz="2400" b="1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기준</a:t>
            </a:r>
            <a:r>
              <a:rPr lang="en-US" altLang="ko-KR" sz="2400" b="1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400" b="1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</a:t>
            </a:r>
            <a:endParaRPr lang="en-US" altLang="ko-KR" sz="2400" b="1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2011</a:t>
            </a:r>
            <a:r>
              <a:rPr lang="ko-KR" altLang="en-US" sz="2400" b="1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이후부터 계속 증가하고 있음</a:t>
            </a:r>
            <a:r>
              <a:rPr lang="en-US" altLang="ko-KR" sz="2400" b="1" dirty="0" smtClean="0">
                <a:solidFill>
                  <a:srgbClr val="6C8C7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endParaRPr lang="ko-KR" altLang="en-US" sz="2400" b="1" dirty="0" smtClean="0">
              <a:solidFill>
                <a:srgbClr val="6C8C7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05</a:t>
            </a:r>
            <a:endParaRPr lang="en-US" sz="1600" dirty="0">
              <a:solidFill>
                <a:srgbClr val="6C8C7D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561779"/>
              </p:ext>
            </p:extLst>
          </p:nvPr>
        </p:nvGraphicFramePr>
        <p:xfrm>
          <a:off x="7537450" y="2710389"/>
          <a:ext cx="3816350" cy="22324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908175">
                  <a:extLst>
                    <a:ext uri="{9D8B030D-6E8A-4147-A177-3AD203B41FA5}">
                      <a16:colId xmlns:a16="http://schemas.microsoft.com/office/drawing/2014/main" val="659645820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371075902"/>
                    </a:ext>
                  </a:extLst>
                </a:gridCol>
              </a:tblGrid>
              <a:tr h="372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체류기간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07288"/>
                  </a:ext>
                </a:extLst>
              </a:tr>
              <a:tr h="372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</a:t>
                      </a:r>
                      <a:r>
                        <a:rPr lang="en-US" altLang="ko-KR" sz="1100" dirty="0" smtClean="0"/>
                        <a:t>2</a:t>
                      </a:r>
                      <a:r>
                        <a:rPr lang="en-US" altLang="ko-KR" sz="1800" dirty="0" smtClean="0"/>
                        <a:t>(79.16%)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5~200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069946"/>
                  </a:ext>
                </a:extLst>
              </a:tr>
              <a:tr h="372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CH</a:t>
                      </a:r>
                      <a:r>
                        <a:rPr lang="en-US" altLang="ko-KR" sz="1100" dirty="0" smtClean="0"/>
                        <a:t>4</a:t>
                      </a:r>
                      <a:r>
                        <a:rPr lang="en-US" altLang="ko-KR" sz="1800" dirty="0" smtClean="0"/>
                        <a:t>(0.06%)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12.4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680871"/>
                  </a:ext>
                </a:extLst>
              </a:tr>
              <a:tr h="372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</a:t>
                      </a:r>
                      <a:r>
                        <a:rPr lang="en-US" altLang="ko-KR" sz="1100" dirty="0" smtClean="0"/>
                        <a:t>2</a:t>
                      </a:r>
                      <a:r>
                        <a:rPr lang="en-US" altLang="ko-KR" dirty="0" smtClean="0"/>
                        <a:t>O(19.56%)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158444"/>
                  </a:ext>
                </a:extLst>
              </a:tr>
              <a:tr h="372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CFCs(1.23%)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45~100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143662"/>
                  </a:ext>
                </a:extLst>
              </a:tr>
              <a:tr h="372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SF</a:t>
                      </a:r>
                      <a:r>
                        <a:rPr lang="en-US" altLang="ko-KR" sz="1100" dirty="0" smtClean="0"/>
                        <a:t>6</a:t>
                      </a:r>
                      <a:r>
                        <a:rPr lang="en-US" altLang="ko-KR" sz="1800" dirty="0" smtClean="0"/>
                        <a:t>(0.05%)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3200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32368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848599" y="1962150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세계 농도      한국 농도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997536" y="2111801"/>
            <a:ext cx="298071" cy="46800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445336" y="2121326"/>
            <a:ext cx="298071" cy="46800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39" y="1556180"/>
            <a:ext cx="6509835" cy="36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7" y="1457324"/>
            <a:ext cx="7558768" cy="4101657"/>
          </a:xfrm>
          <a:prstGeom prst="rect">
            <a:avLst/>
          </a:prstGeom>
        </p:spPr>
      </p:pic>
      <p:sp>
        <p:nvSpPr>
          <p:cNvPr id="3" name="TextBox 31"/>
          <p:cNvSpPr txBox="1"/>
          <p:nvPr/>
        </p:nvSpPr>
        <p:spPr>
          <a:xfrm>
            <a:off x="460697" y="368629"/>
            <a:ext cx="7693747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1</a:t>
            </a: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인당 온실가스 배출량</a:t>
            </a:r>
            <a:endParaRPr lang="en-US" sz="5334" spc="-213" dirty="0">
              <a:solidFill>
                <a:srgbClr val="3B4B44"/>
              </a:solidFill>
              <a:ea typeface="문체부 제목 돋음체" panose="020B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350" y="5676900"/>
            <a:ext cx="814678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1993</a:t>
            </a:r>
            <a:r>
              <a:rPr lang="ko-KR" altLang="en-US" dirty="0" smtClean="0"/>
              <a:t>년 이후부터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인당 온실가스 배출량은 감소한 것처럼 보인다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경제적으로 급격한 성장에 의해 </a:t>
            </a:r>
            <a:r>
              <a:rPr lang="en-US" altLang="ko-KR" dirty="0" smtClean="0"/>
              <a:t>GDP </a:t>
            </a:r>
            <a:r>
              <a:rPr lang="ko-KR" altLang="en-US" dirty="0" smtClean="0"/>
              <a:t>대비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인당 온실가스 배출량이 적다</a:t>
            </a:r>
            <a:r>
              <a:rPr lang="en-US" altLang="ko-KR" dirty="0" smtClean="0"/>
              <a:t>.</a:t>
            </a:r>
            <a:endParaRPr lang="ko-KR" altLang="en-US" i="1" dirty="0"/>
          </a:p>
        </p:txBody>
      </p:sp>
      <p:sp>
        <p:nvSpPr>
          <p:cNvPr id="5" name="오른쪽 화살표 4"/>
          <p:cNvSpPr/>
          <p:nvPr/>
        </p:nvSpPr>
        <p:spPr>
          <a:xfrm>
            <a:off x="1095375" y="6134100"/>
            <a:ext cx="247650" cy="13335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88086" y="2683301"/>
            <a:ext cx="298071" cy="468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953500" y="2514600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GDP </a:t>
            </a:r>
            <a:r>
              <a:rPr lang="ko-KR" altLang="en-US" dirty="0" smtClean="0"/>
              <a:t>대비 온실가스 배출량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559511" y="3073826"/>
            <a:ext cx="298071" cy="46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972550" y="2895600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인당 온실가스 배출량</a:t>
            </a:r>
            <a:endParaRPr lang="ko-KR" altLang="en-US" dirty="0"/>
          </a:p>
        </p:txBody>
      </p:sp>
      <p:sp>
        <p:nvSpPr>
          <p:cNvPr id="11" name="AutoShape 2"/>
          <p:cNvSpPr/>
          <p:nvPr/>
        </p:nvSpPr>
        <p:spPr>
          <a:xfrm>
            <a:off x="11556760" y="673100"/>
            <a:ext cx="635241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3"/>
          <p:cNvSpPr txBox="1"/>
          <p:nvPr/>
        </p:nvSpPr>
        <p:spPr>
          <a:xfrm>
            <a:off x="11556760" y="365146"/>
            <a:ext cx="635241" cy="24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 smtClean="0">
                <a:solidFill>
                  <a:srgbClr val="6C8C7D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77885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098092" y="2114866"/>
            <a:ext cx="10573580" cy="3491377"/>
            <a:chOff x="1098092" y="2114866"/>
            <a:chExt cx="10573580" cy="3491377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9" t="28993" r="16019" b="29280"/>
            <a:stretch/>
          </p:blipFill>
          <p:spPr>
            <a:xfrm>
              <a:off x="1098092" y="2114866"/>
              <a:ext cx="5261143" cy="349137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7" t="31727" r="18507" b="31871"/>
            <a:stretch/>
          </p:blipFill>
          <p:spPr>
            <a:xfrm>
              <a:off x="6359235" y="2124060"/>
              <a:ext cx="5312437" cy="3472988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744137" y="1815042"/>
            <a:ext cx="10852379" cy="4280079"/>
            <a:chOff x="937137" y="1712286"/>
            <a:chExt cx="10852379" cy="428007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73" t="29528" r="16939" b="30322"/>
            <a:stretch/>
          </p:blipFill>
          <p:spPr>
            <a:xfrm>
              <a:off x="937137" y="1778644"/>
              <a:ext cx="5456430" cy="414736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34" t="26949" r="7851" b="28112"/>
            <a:stretch/>
          </p:blipFill>
          <p:spPr>
            <a:xfrm>
              <a:off x="6275723" y="1712286"/>
              <a:ext cx="5513793" cy="428007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744137" y="1725569"/>
            <a:ext cx="10708147" cy="4369552"/>
            <a:chOff x="744137" y="1725569"/>
            <a:chExt cx="10708147" cy="436955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81" t="31001" r="14153" b="31151"/>
            <a:stretch/>
          </p:blipFill>
          <p:spPr>
            <a:xfrm>
              <a:off x="744137" y="1725569"/>
              <a:ext cx="5406934" cy="436955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7"/>
            <a:srcRect l="17664" t="31521" r="20773" b="32226"/>
            <a:stretch/>
          </p:blipFill>
          <p:spPr>
            <a:xfrm>
              <a:off x="6082723" y="1799244"/>
              <a:ext cx="5369561" cy="4249938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612592" y="1769637"/>
            <a:ext cx="11025872" cy="4295343"/>
            <a:chOff x="612592" y="1769637"/>
            <a:chExt cx="11025872" cy="460231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1" t="30671" r="15811" b="31535"/>
            <a:stretch/>
          </p:blipFill>
          <p:spPr>
            <a:xfrm>
              <a:off x="612592" y="1769637"/>
              <a:ext cx="5453203" cy="424099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3" t="32973" r="22292" b="26163"/>
            <a:stretch/>
          </p:blipFill>
          <p:spPr>
            <a:xfrm>
              <a:off x="6065795" y="1815042"/>
              <a:ext cx="5572669" cy="4556905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579384" y="1448743"/>
            <a:ext cx="11101509" cy="4600439"/>
            <a:chOff x="579384" y="1448743"/>
            <a:chExt cx="11101509" cy="460043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42" t="35851" r="26801" b="35180"/>
            <a:stretch/>
          </p:blipFill>
          <p:spPr>
            <a:xfrm>
              <a:off x="579384" y="1448743"/>
              <a:ext cx="5737903" cy="460043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52" t="28753" r="15034" b="30192"/>
            <a:stretch/>
          </p:blipFill>
          <p:spPr>
            <a:xfrm>
              <a:off x="6200567" y="1483828"/>
              <a:ext cx="5480326" cy="4544936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459667" y="1272802"/>
            <a:ext cx="10897644" cy="4822318"/>
            <a:chOff x="459667" y="1272802"/>
            <a:chExt cx="10897644" cy="482231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4" t="20695" r="4200" b="23477"/>
            <a:stretch/>
          </p:blipFill>
          <p:spPr>
            <a:xfrm>
              <a:off x="459667" y="1483827"/>
              <a:ext cx="5739416" cy="4611293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04" t="28753" r="7154" b="28465"/>
            <a:stretch/>
          </p:blipFill>
          <p:spPr>
            <a:xfrm>
              <a:off x="6107742" y="1272802"/>
              <a:ext cx="5249569" cy="4755962"/>
            </a:xfrm>
            <a:prstGeom prst="rect">
              <a:avLst/>
            </a:prstGeom>
          </p:spPr>
        </p:pic>
      </p:grpSp>
      <p:sp>
        <p:nvSpPr>
          <p:cNvPr id="21" name="TextBox 31"/>
          <p:cNvSpPr txBox="1"/>
          <p:nvPr/>
        </p:nvSpPr>
        <p:spPr>
          <a:xfrm>
            <a:off x="460697" y="368629"/>
            <a:ext cx="7693747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867"/>
              </a:lnSpc>
              <a:buFont typeface="Wingdings" panose="05000000000000000000" pitchFamily="2" charset="2"/>
              <a:buChar char="Ø"/>
            </a:pPr>
            <a:r>
              <a:rPr lang="ko-KR" altLang="en-US" sz="5334" spc="-213" dirty="0" smtClean="0">
                <a:solidFill>
                  <a:srgbClr val="3B4B44"/>
                </a:solidFill>
                <a:ea typeface="문체부 제목 돋음체" panose="020B0609000101010101" pitchFamily="49" charset="-127"/>
              </a:rPr>
              <a:t>변수 선정</a:t>
            </a:r>
            <a:endParaRPr lang="en-US" sz="5334" spc="-213" dirty="0">
              <a:solidFill>
                <a:srgbClr val="3B4B44"/>
              </a:solidFill>
              <a:ea typeface="문체부 제목 돋음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68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1346</Words>
  <Application>Microsoft Office PowerPoint</Application>
  <PresentationFormat>와이드스크린</PresentationFormat>
  <Paragraphs>285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9" baseType="lpstr">
      <vt:lpstr>MD아롱체</vt:lpstr>
      <vt:lpstr>Source Han Sans KR Medium</vt:lpstr>
      <vt:lpstr>Source Han Sans KR Normal</vt:lpstr>
      <vt:lpstr>Source Han Serif KR Bold</vt:lpstr>
      <vt:lpstr>Source Han Serif KR SemiBold</vt:lpstr>
      <vt:lpstr>경기천년제목 Medium</vt:lpstr>
      <vt:lpstr>돋움</vt:lpstr>
      <vt:lpstr>맑은 고딕</vt:lpstr>
      <vt:lpstr>문체부 돋음체</vt:lpstr>
      <vt:lpstr>문체부 바탕체</vt:lpstr>
      <vt:lpstr>문체부 제목 돋음체</vt:lpstr>
      <vt:lpstr>양재벨라체M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이한영</dc:creator>
  <cp:lastModifiedBy>YONSAI</cp:lastModifiedBy>
  <cp:revision>106</cp:revision>
  <dcterms:created xsi:type="dcterms:W3CDTF">2023-02-18T15:42:02Z</dcterms:created>
  <dcterms:modified xsi:type="dcterms:W3CDTF">2023-02-22T05:23:19Z</dcterms:modified>
</cp:coreProperties>
</file>